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1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7B0288-1406-4A53-B2B8-DA9C8409F284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ECA9BE-0A3A-473B-AB1C-32C3EC282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Tm="13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7030A0"/>
                </a:solidFill>
              </a:rPr>
              <a:t>Living </a:t>
            </a:r>
            <a:r>
              <a:rPr lang="es-ES_tradnl" b="1" dirty="0" err="1" smtClean="0">
                <a:solidFill>
                  <a:srgbClr val="7030A0"/>
                </a:solidFill>
              </a:rPr>
              <a:t>things</a:t>
            </a:r>
            <a:endParaRPr lang="es-E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living </a:t>
            </a:r>
            <a:r>
              <a:rPr lang="es-ES_tradnl" dirty="0" err="1" smtClean="0"/>
              <a:t>things</a:t>
            </a:r>
            <a:r>
              <a:rPr lang="es-ES_tradnl" dirty="0" smtClean="0"/>
              <a:t> are </a:t>
            </a:r>
            <a:r>
              <a:rPr lang="es-ES_tradnl" dirty="0" err="1" smtClean="0"/>
              <a:t>made</a:t>
            </a:r>
            <a:r>
              <a:rPr lang="es-ES_tradnl" dirty="0" smtClean="0"/>
              <a:t> up of </a:t>
            </a:r>
            <a:r>
              <a:rPr lang="es-ES_tradnl" dirty="0" err="1" smtClean="0"/>
              <a:t>chemical</a:t>
            </a:r>
            <a:r>
              <a:rPr lang="es-ES_tradnl" dirty="0" smtClean="0"/>
              <a:t> </a:t>
            </a:r>
            <a:r>
              <a:rPr lang="es-ES_tradnl" dirty="0" err="1" smtClean="0"/>
              <a:t>substance</a:t>
            </a:r>
            <a:r>
              <a:rPr lang="es-ES_tradnl" dirty="0" smtClean="0"/>
              <a:t>´.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common</a:t>
            </a:r>
            <a:r>
              <a:rPr lang="es-ES_tradnl" dirty="0" smtClean="0"/>
              <a:t> </a:t>
            </a:r>
            <a:r>
              <a:rPr lang="es-ES_tradnl" dirty="0" err="1" smtClean="0"/>
              <a:t>elements</a:t>
            </a:r>
            <a:r>
              <a:rPr lang="es-ES_tradnl" dirty="0" smtClean="0"/>
              <a:t> in living </a:t>
            </a:r>
            <a:r>
              <a:rPr lang="es-ES_tradnl" dirty="0" err="1" smtClean="0"/>
              <a:t>matter</a:t>
            </a:r>
            <a:r>
              <a:rPr lang="es-ES_tradnl" dirty="0" smtClean="0"/>
              <a:t> are: </a:t>
            </a:r>
            <a:r>
              <a:rPr lang="es-ES_tradnl" dirty="0" smtClean="0">
                <a:solidFill>
                  <a:srgbClr val="C00000"/>
                </a:solidFill>
              </a:rPr>
              <a:t>C, H, O, N , P and S. </a:t>
            </a:r>
            <a:r>
              <a:rPr lang="es-ES_tradnl" dirty="0" err="1" smtClean="0"/>
              <a:t>Combinations</a:t>
            </a:r>
            <a:r>
              <a:rPr lang="es-ES_tradnl" dirty="0" smtClean="0"/>
              <a:t> of </a:t>
            </a:r>
            <a:r>
              <a:rPr lang="es-ES_tradnl" dirty="0" err="1" smtClean="0"/>
              <a:t>these</a:t>
            </a:r>
            <a:r>
              <a:rPr lang="es-ES_tradnl" dirty="0" smtClean="0"/>
              <a:t> elementes </a:t>
            </a:r>
            <a:r>
              <a:rPr lang="es-ES_tradnl" dirty="0" err="1" smtClean="0"/>
              <a:t>form</a:t>
            </a:r>
            <a:r>
              <a:rPr lang="es-ES_tradnl" dirty="0" smtClean="0"/>
              <a:t> </a:t>
            </a:r>
            <a:r>
              <a:rPr lang="es-ES_tradnl" dirty="0" err="1" smtClean="0"/>
              <a:t>molecules</a:t>
            </a:r>
            <a:r>
              <a:rPr lang="es-ES_tradnl" dirty="0" smtClean="0"/>
              <a:t> </a:t>
            </a:r>
            <a:r>
              <a:rPr lang="es-ES_tradnl" dirty="0" err="1" smtClean="0"/>
              <a:t>called</a:t>
            </a:r>
            <a:r>
              <a:rPr lang="es-ES_tradnl" dirty="0" smtClean="0"/>
              <a:t> </a:t>
            </a:r>
            <a:r>
              <a:rPr lang="es-ES_tradnl" dirty="0" err="1" smtClean="0"/>
              <a:t>biomolecules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accent6">
                    <a:lumMod val="50000"/>
                  </a:schemeClr>
                </a:solidFill>
              </a:rPr>
              <a:t>Organic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6">
                    <a:lumMod val="50000"/>
                  </a:schemeClr>
                </a:solidFill>
              </a:rPr>
              <a:t>biomolecules</a:t>
            </a:r>
            <a:endParaRPr lang="es-ES_trad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accent6">
                    <a:lumMod val="50000"/>
                  </a:schemeClr>
                </a:solidFill>
              </a:rPr>
              <a:t>Inorganic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6">
                    <a:lumMod val="50000"/>
                  </a:schemeClr>
                </a:solidFill>
              </a:rPr>
              <a:t>biomolecules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What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are living </a:t>
            </a: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things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made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up of?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</a:rPr>
              <a:t>Inorganic</a:t>
            </a:r>
            <a:r>
              <a:rPr lang="es-ES_tradnl" dirty="0" smtClean="0"/>
              <a:t> (do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Carbon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</a:t>
            </a:r>
            <a:r>
              <a:rPr lang="es-ES_tradnl" dirty="0" smtClean="0"/>
              <a:t> (H2O): </a:t>
            </a:r>
            <a:r>
              <a:rPr lang="es-ES_tradnl" dirty="0" err="1" smtClean="0"/>
              <a:t>chemical</a:t>
            </a:r>
            <a:r>
              <a:rPr lang="es-ES_tradnl" dirty="0" smtClean="0"/>
              <a:t> </a:t>
            </a:r>
            <a:r>
              <a:rPr lang="es-ES_tradnl" dirty="0" err="1" smtClean="0"/>
              <a:t>reactions</a:t>
            </a:r>
            <a:r>
              <a:rPr lang="es-ES_tradnl" dirty="0" smtClean="0"/>
              <a:t>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transports</a:t>
            </a:r>
            <a:r>
              <a:rPr lang="es-ES_tradnl" dirty="0" smtClean="0"/>
              <a:t> </a:t>
            </a:r>
            <a:r>
              <a:rPr lang="es-ES_tradnl" dirty="0" err="1" smtClean="0"/>
              <a:t>substances</a:t>
            </a:r>
            <a:r>
              <a:rPr lang="es-ES_tradnl" dirty="0" smtClean="0"/>
              <a:t>.</a:t>
            </a:r>
          </a:p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Mineral </a:t>
            </a:r>
            <a:r>
              <a:rPr lang="es-ES_tradnl" dirty="0" err="1" smtClean="0">
                <a:solidFill>
                  <a:schemeClr val="tx2">
                    <a:lumMod val="50000"/>
                  </a:schemeClr>
                </a:solidFill>
              </a:rPr>
              <a:t>salts</a:t>
            </a:r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dirty="0" smtClean="0"/>
              <a:t>:</a:t>
            </a:r>
            <a:r>
              <a:rPr lang="es-ES_tradnl" dirty="0" err="1" smtClean="0"/>
              <a:t>make</a:t>
            </a:r>
            <a:r>
              <a:rPr lang="es-ES_tradnl" dirty="0" smtClean="0"/>
              <a:t> </a:t>
            </a:r>
            <a:r>
              <a:rPr lang="es-ES_tradnl" dirty="0" err="1" smtClean="0"/>
              <a:t>structures</a:t>
            </a:r>
            <a:r>
              <a:rPr lang="es-ES_tradnl" dirty="0" smtClean="0"/>
              <a:t>, balance </a:t>
            </a:r>
            <a:r>
              <a:rPr lang="es-ES_tradnl" dirty="0" err="1" smtClean="0"/>
              <a:t>internal</a:t>
            </a:r>
            <a:r>
              <a:rPr lang="es-ES_tradnl" dirty="0" smtClean="0"/>
              <a:t> </a:t>
            </a:r>
            <a:r>
              <a:rPr lang="es-ES_tradnl" dirty="0" err="1" smtClean="0"/>
              <a:t>fluids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Carbohydrates</a:t>
            </a:r>
            <a:r>
              <a:rPr lang="es-ES_tradnl" dirty="0" smtClean="0"/>
              <a:t> (</a:t>
            </a:r>
            <a:r>
              <a:rPr lang="es-ES_tradnl" dirty="0" err="1" smtClean="0"/>
              <a:t>energy</a:t>
            </a:r>
            <a:r>
              <a:rPr lang="es-ES_tradnl" dirty="0" smtClean="0"/>
              <a:t> and </a:t>
            </a:r>
            <a:r>
              <a:rPr lang="es-ES_tradnl" dirty="0" err="1" smtClean="0"/>
              <a:t>structure</a:t>
            </a:r>
            <a:r>
              <a:rPr lang="es-ES_tradnl" dirty="0" smtClean="0"/>
              <a:t>)</a:t>
            </a:r>
          </a:p>
          <a:p>
            <a:r>
              <a:rPr lang="es-ES_tradnl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Lipids</a:t>
            </a:r>
            <a:r>
              <a:rPr lang="es-ES_trad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energy</a:t>
            </a:r>
            <a:r>
              <a:rPr lang="es-ES_tradnl" dirty="0" smtClean="0"/>
              <a:t> and </a:t>
            </a:r>
            <a:r>
              <a:rPr lang="es-ES_tradnl" dirty="0" err="1" smtClean="0"/>
              <a:t>structure</a:t>
            </a:r>
            <a:r>
              <a:rPr lang="es-ES_tradnl" dirty="0" smtClean="0"/>
              <a:t>)</a:t>
            </a:r>
          </a:p>
          <a:p>
            <a:r>
              <a:rPr lang="es-ES_tradnl" dirty="0" err="1" smtClean="0">
                <a:solidFill>
                  <a:srgbClr val="FF0000"/>
                </a:solidFill>
              </a:rPr>
              <a:t>Proteins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structures</a:t>
            </a:r>
            <a:r>
              <a:rPr lang="es-ES_tradnl" dirty="0" smtClean="0"/>
              <a:t>,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fight</a:t>
            </a:r>
            <a:r>
              <a:rPr lang="es-ES_tradnl" dirty="0" smtClean="0"/>
              <a:t> deseases,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transport</a:t>
            </a:r>
            <a:r>
              <a:rPr lang="es-ES_tradnl" dirty="0" smtClean="0"/>
              <a:t> O)</a:t>
            </a:r>
          </a:p>
          <a:p>
            <a:r>
              <a:rPr lang="es-ES_tradnl" dirty="0" err="1" smtClean="0">
                <a:solidFill>
                  <a:srgbClr val="00B050"/>
                </a:solidFill>
              </a:rPr>
              <a:t>Nucleic</a:t>
            </a:r>
            <a:r>
              <a:rPr lang="es-ES_tradnl" dirty="0" smtClean="0">
                <a:solidFill>
                  <a:srgbClr val="00B050"/>
                </a:solidFill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</a:rPr>
              <a:t>acids</a:t>
            </a:r>
            <a:r>
              <a:rPr lang="es-ES_tradnl" dirty="0" smtClean="0">
                <a:solidFill>
                  <a:srgbClr val="00B050"/>
                </a:solidFill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carry</a:t>
            </a:r>
            <a:r>
              <a:rPr lang="es-ES_tradnl" dirty="0" smtClean="0"/>
              <a:t> </a:t>
            </a:r>
            <a:r>
              <a:rPr lang="es-ES_tradnl" dirty="0" err="1" smtClean="0"/>
              <a:t>genetic</a:t>
            </a:r>
            <a:r>
              <a:rPr lang="es-ES_tradnl" dirty="0" smtClean="0"/>
              <a:t> material)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7030A0"/>
                </a:solidFill>
              </a:rPr>
              <a:t>Biomolecules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5">
                    <a:lumMod val="75000"/>
                  </a:schemeClr>
                </a:solidFill>
              </a:rPr>
              <a:t>Organic</a:t>
            </a:r>
            <a:r>
              <a:rPr lang="es-ES_tradnl" dirty="0" smtClean="0"/>
              <a:t>: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Carbon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Cells</a:t>
            </a:r>
            <a:r>
              <a:rPr lang="es-ES_tradnl" dirty="0" smtClean="0"/>
              <a:t> are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smallest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unit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smtClean="0"/>
              <a:t>of </a:t>
            </a:r>
            <a:r>
              <a:rPr lang="es-ES_tradnl" dirty="0" err="1" smtClean="0"/>
              <a:t>life</a:t>
            </a:r>
            <a:r>
              <a:rPr lang="es-ES_tradnl" dirty="0" smtClean="0"/>
              <a:t>. (</a:t>
            </a:r>
            <a:r>
              <a:rPr lang="es-ES_tradnl" dirty="0" err="1" smtClean="0"/>
              <a:t>functional</a:t>
            </a:r>
            <a:r>
              <a:rPr lang="es-ES_tradnl" dirty="0" smtClean="0"/>
              <a:t> and </a:t>
            </a:r>
            <a:r>
              <a:rPr lang="es-ES_tradnl" dirty="0" err="1" smtClean="0"/>
              <a:t>structural</a:t>
            </a:r>
            <a:r>
              <a:rPr lang="es-ES_tradnl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All</a:t>
            </a:r>
            <a:r>
              <a:rPr lang="es-ES_tradnl" dirty="0" smtClean="0"/>
              <a:t> living </a:t>
            </a:r>
            <a:r>
              <a:rPr lang="es-ES_tradnl" dirty="0" err="1" smtClean="0"/>
              <a:t>things</a:t>
            </a:r>
            <a:r>
              <a:rPr lang="es-ES_tradnl" dirty="0" smtClean="0"/>
              <a:t> are </a:t>
            </a:r>
            <a:r>
              <a:rPr lang="es-ES_tradnl" dirty="0" err="1" smtClean="0"/>
              <a:t>made</a:t>
            </a:r>
            <a:r>
              <a:rPr lang="es-ES_tradnl" dirty="0" smtClean="0"/>
              <a:t> up of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more </a:t>
            </a:r>
            <a:r>
              <a:rPr lang="es-ES_tradnl" dirty="0" err="1" smtClean="0"/>
              <a:t>cells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Cells</a:t>
            </a:r>
            <a:r>
              <a:rPr lang="es-ES_tradnl" dirty="0" smtClean="0"/>
              <a:t> </a:t>
            </a:r>
            <a:r>
              <a:rPr lang="es-ES_tradnl" dirty="0" err="1" smtClean="0"/>
              <a:t>carry</a:t>
            </a:r>
            <a:r>
              <a:rPr lang="es-ES_tradnl" dirty="0" smtClean="0"/>
              <a:t>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3 vital </a:t>
            </a:r>
            <a:r>
              <a:rPr lang="es-ES_tradnl" dirty="0" err="1" smtClean="0"/>
              <a:t>functions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 come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C00000"/>
                </a:solidFill>
              </a:rPr>
              <a:t>Cells</a:t>
            </a:r>
            <a:r>
              <a:rPr lang="es-ES_tradnl" dirty="0" smtClean="0">
                <a:solidFill>
                  <a:srgbClr val="C00000"/>
                </a:solidFill>
              </a:rPr>
              <a:t>  (CELL THEORY)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PROKARYOTIC</a:t>
            </a:r>
            <a:endParaRPr lang="es-ES" dirty="0"/>
          </a:p>
        </p:txBody>
      </p:sp>
      <p:pic>
        <p:nvPicPr>
          <p:cNvPr id="9" name="8 Marcador de contenido" descr="Average_prokaryote_cell-_en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996406"/>
            <a:ext cx="2857500" cy="2324100"/>
          </a:xfrm>
        </p:spPr>
      </p:pic>
      <p:pic>
        <p:nvPicPr>
          <p:cNvPr id="10" name="9 Marcador de contenido" descr="Animal_cell_structure_en_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2213" y="3044031"/>
            <a:ext cx="3333750" cy="222885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BASIC TYPES OF CELLS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_tradnl" dirty="0" smtClean="0"/>
              <a:t>EUKARYOTIC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no </a:t>
            </a:r>
            <a:r>
              <a:rPr lang="es-ES_tradnl" dirty="0" err="1" smtClean="0"/>
              <a:t>nucleus</a:t>
            </a:r>
            <a:r>
              <a:rPr lang="es-ES_tradnl" dirty="0" smtClean="0"/>
              <a:t>. </a:t>
            </a:r>
            <a:r>
              <a:rPr lang="es-ES_tradnl" dirty="0" err="1" smtClean="0"/>
              <a:t>Genetic</a:t>
            </a:r>
            <a:r>
              <a:rPr lang="es-ES_tradnl" dirty="0" smtClean="0"/>
              <a:t> material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dispersed</a:t>
            </a:r>
            <a:r>
              <a:rPr lang="es-ES_tradnl" dirty="0" smtClean="0"/>
              <a:t> </a:t>
            </a:r>
            <a:r>
              <a:rPr lang="es-ES_tradnl" dirty="0" err="1" smtClean="0"/>
              <a:t>throughout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cytoplasm</a:t>
            </a:r>
            <a:r>
              <a:rPr lang="es-ES_tradnl" dirty="0" smtClean="0"/>
              <a:t>.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don’t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organelles</a:t>
            </a:r>
            <a:r>
              <a:rPr lang="es-ES_tradnl" dirty="0" smtClean="0"/>
              <a:t>.</a:t>
            </a:r>
          </a:p>
          <a:p>
            <a:r>
              <a:rPr lang="es-ES_tradnl" dirty="0" smtClean="0">
                <a:solidFill>
                  <a:schemeClr val="bg2">
                    <a:lumMod val="50000"/>
                  </a:schemeClr>
                </a:solidFill>
              </a:rPr>
              <a:t>Bacteria</a:t>
            </a:r>
            <a:r>
              <a:rPr lang="es-ES_tradnl" dirty="0" smtClean="0"/>
              <a:t> are </a:t>
            </a:r>
            <a:r>
              <a:rPr lang="es-ES_tradnl" dirty="0" err="1" smtClean="0"/>
              <a:t>made</a:t>
            </a:r>
            <a:r>
              <a:rPr lang="es-ES_tradnl" dirty="0" smtClean="0"/>
              <a:t> up of </a:t>
            </a:r>
            <a:r>
              <a:rPr lang="es-ES_tradnl" dirty="0" err="1" smtClean="0"/>
              <a:t>prokaryotic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</a:rPr>
              <a:t>Prokaryotic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</a:rPr>
              <a:t>cells</a:t>
            </a:r>
            <a:endParaRPr lang="es-E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Tfrom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a </a:t>
            </a:r>
            <a:r>
              <a:rPr lang="es-ES_tradnl" dirty="0" err="1" smtClean="0"/>
              <a:t>nucleus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contein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genetic</a:t>
            </a:r>
            <a:r>
              <a:rPr lang="es-ES_tradnl" dirty="0" smtClean="0"/>
              <a:t> material  and </a:t>
            </a:r>
            <a:r>
              <a:rPr lang="es-ES_tradnl" dirty="0" err="1" smtClean="0"/>
              <a:t>it’s</a:t>
            </a:r>
            <a:r>
              <a:rPr lang="es-ES_tradnl" dirty="0" smtClean="0"/>
              <a:t> </a:t>
            </a:r>
            <a:r>
              <a:rPr lang="es-ES_tradnl" dirty="0" err="1" smtClean="0"/>
              <a:t>separated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cytoplasm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a </a:t>
            </a:r>
            <a:r>
              <a:rPr lang="es-ES_tradnl" dirty="0" err="1" smtClean="0"/>
              <a:t>membrane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organelles</a:t>
            </a:r>
            <a:r>
              <a:rPr lang="es-ES_tradnl" dirty="0" smtClean="0"/>
              <a:t> (</a:t>
            </a:r>
            <a:r>
              <a:rPr lang="es-ES_tradnl" dirty="0" err="1" smtClean="0"/>
              <a:t>mitochondria</a:t>
            </a:r>
            <a:r>
              <a:rPr lang="es-ES_tradnl" dirty="0" smtClean="0"/>
              <a:t>, </a:t>
            </a:r>
            <a:r>
              <a:rPr lang="es-ES_tradnl" dirty="0" err="1" smtClean="0"/>
              <a:t>vacuoles</a:t>
            </a:r>
            <a:r>
              <a:rPr lang="es-ES_tradnl" dirty="0" smtClean="0"/>
              <a:t>, </a:t>
            </a:r>
            <a:r>
              <a:rPr lang="es-ES_tradnl" dirty="0" err="1" smtClean="0"/>
              <a:t>chloroplasts</a:t>
            </a:r>
            <a:r>
              <a:rPr lang="es-ES_tradnl" dirty="0" smtClean="0"/>
              <a:t>,…)</a:t>
            </a:r>
          </a:p>
          <a:p>
            <a:r>
              <a:rPr lang="es-ES_tradnl" dirty="0" err="1" smtClean="0">
                <a:solidFill>
                  <a:srgbClr val="7030A0"/>
                </a:solidFill>
              </a:rPr>
              <a:t>Algae</a:t>
            </a:r>
            <a:r>
              <a:rPr lang="es-ES_tradnl" dirty="0" smtClean="0">
                <a:solidFill>
                  <a:srgbClr val="7030A0"/>
                </a:solidFill>
              </a:rPr>
              <a:t>, </a:t>
            </a:r>
            <a:r>
              <a:rPr lang="es-ES_tradnl" dirty="0" err="1" smtClean="0">
                <a:solidFill>
                  <a:srgbClr val="7030A0"/>
                </a:solidFill>
              </a:rPr>
              <a:t>Protozoa</a:t>
            </a:r>
            <a:r>
              <a:rPr lang="es-ES_tradnl" dirty="0" smtClean="0">
                <a:solidFill>
                  <a:srgbClr val="7030A0"/>
                </a:solidFill>
              </a:rPr>
              <a:t>, </a:t>
            </a:r>
            <a:r>
              <a:rPr lang="es-ES_tradnl" dirty="0" err="1" smtClean="0">
                <a:solidFill>
                  <a:srgbClr val="7030A0"/>
                </a:solidFill>
              </a:rPr>
              <a:t>Fungi</a:t>
            </a:r>
            <a:r>
              <a:rPr lang="es-ES_tradnl" dirty="0" smtClean="0">
                <a:solidFill>
                  <a:srgbClr val="7030A0"/>
                </a:solidFill>
              </a:rPr>
              <a:t>, </a:t>
            </a:r>
            <a:r>
              <a:rPr lang="es-ES_tradnl" dirty="0" err="1" smtClean="0">
                <a:solidFill>
                  <a:srgbClr val="7030A0"/>
                </a:solidFill>
              </a:rPr>
              <a:t>Plants</a:t>
            </a:r>
            <a:r>
              <a:rPr lang="es-ES_tradnl" dirty="0" smtClean="0">
                <a:solidFill>
                  <a:srgbClr val="7030A0"/>
                </a:solidFill>
              </a:rPr>
              <a:t> and </a:t>
            </a:r>
            <a:r>
              <a:rPr lang="es-ES_tradnl" dirty="0" err="1" smtClean="0">
                <a:solidFill>
                  <a:srgbClr val="7030A0"/>
                </a:solidFill>
              </a:rPr>
              <a:t>Animals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eukaryotic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5">
                    <a:lumMod val="75000"/>
                  </a:schemeClr>
                </a:solidFill>
              </a:rPr>
              <a:t>Eukaryotic</a:t>
            </a:r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5">
                    <a:lumMod val="75000"/>
                  </a:schemeClr>
                </a:solidFill>
              </a:rPr>
              <a:t>cells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3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Animal </a:t>
            </a:r>
            <a:r>
              <a:rPr lang="es-ES_tradnl" dirty="0" err="1" smtClean="0"/>
              <a:t>cell</a:t>
            </a:r>
            <a:endParaRPr lang="es-ES" dirty="0"/>
          </a:p>
        </p:txBody>
      </p:sp>
      <p:pic>
        <p:nvPicPr>
          <p:cNvPr id="9" name="8 Marcador de contenido" descr="Animal_cell_structure_en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9625" y="3044031"/>
            <a:ext cx="3333750" cy="2228850"/>
          </a:xfrm>
        </p:spPr>
      </p:pic>
      <p:pic>
        <p:nvPicPr>
          <p:cNvPr id="10" name="9 Marcador de contenido" descr="Plant_cell_structure_svg_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2213" y="2939256"/>
            <a:ext cx="3333750" cy="24384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Eukariotic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_tradnl" dirty="0" err="1" smtClean="0"/>
              <a:t>Plant</a:t>
            </a:r>
            <a:r>
              <a:rPr lang="es-ES_tradnl" dirty="0" smtClean="0"/>
              <a:t> </a:t>
            </a:r>
            <a:r>
              <a:rPr lang="es-ES_tradnl" dirty="0" err="1" smtClean="0"/>
              <a:t>cell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C00000"/>
                          </a:solidFill>
                        </a:rPr>
                        <a:t>Animal </a:t>
                      </a:r>
                      <a:r>
                        <a:rPr lang="es-ES_tradnl" dirty="0" err="1" smtClean="0">
                          <a:solidFill>
                            <a:srgbClr val="C00000"/>
                          </a:solidFill>
                        </a:rPr>
                        <a:t>cell</a:t>
                      </a:r>
                      <a:endParaRPr lang="es-E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Plant</a:t>
                      </a:r>
                      <a:r>
                        <a:rPr lang="es-ES_tradnl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cell</a:t>
                      </a:r>
                      <a:endParaRPr lang="es-E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Plasmatic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Membrane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Cell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wall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Various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shapes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Polyhedral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 </a:t>
                      </a:r>
                      <a:r>
                        <a:rPr lang="es-ES_tradnl" dirty="0" err="1" smtClean="0"/>
                        <a:t>chloroplasts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Chloroplasts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Small </a:t>
                      </a:r>
                      <a:r>
                        <a:rPr lang="es-ES_tradnl" dirty="0" err="1" smtClean="0"/>
                        <a:t>vacuoles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Big and </a:t>
                      </a:r>
                      <a:r>
                        <a:rPr lang="es-ES_tradnl" dirty="0" err="1" smtClean="0"/>
                        <a:t>unique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vacuole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Differences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Cell</a:t>
            </a:r>
            <a:r>
              <a:rPr lang="es-ES_tradnl" dirty="0" smtClean="0">
                <a:solidFill>
                  <a:srgbClr val="00B0F0"/>
                </a:solidFill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</a:rPr>
              <a:t>membrane</a:t>
            </a:r>
            <a:r>
              <a:rPr lang="es-ES_tradnl" dirty="0" smtClean="0"/>
              <a:t>: </a:t>
            </a:r>
            <a:r>
              <a:rPr lang="es-ES_tradnl" dirty="0" err="1" smtClean="0"/>
              <a:t>controls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passes</a:t>
            </a:r>
            <a:r>
              <a:rPr lang="es-ES_tradnl" dirty="0" smtClean="0"/>
              <a:t> in and </a:t>
            </a:r>
            <a:r>
              <a:rPr lang="es-ES_tradnl" dirty="0" err="1" smtClean="0"/>
              <a:t>out</a:t>
            </a:r>
            <a:endParaRPr lang="es-ES_tradnl" dirty="0" smtClean="0"/>
          </a:p>
          <a:p>
            <a:r>
              <a:rPr lang="es-ES_tradnl" dirty="0" err="1" smtClean="0">
                <a:solidFill>
                  <a:srgbClr val="002060"/>
                </a:solidFill>
              </a:rPr>
              <a:t>Nucleus</a:t>
            </a:r>
            <a:r>
              <a:rPr lang="es-ES_tradnl" dirty="0" smtClean="0"/>
              <a:t>: </a:t>
            </a:r>
            <a:r>
              <a:rPr lang="es-ES_tradnl" dirty="0" err="1" smtClean="0"/>
              <a:t>contains</a:t>
            </a:r>
            <a:r>
              <a:rPr lang="es-ES_tradnl" dirty="0" smtClean="0"/>
              <a:t> </a:t>
            </a:r>
            <a:r>
              <a:rPr lang="es-ES_tradnl" dirty="0" err="1" smtClean="0"/>
              <a:t>genetic</a:t>
            </a:r>
            <a:r>
              <a:rPr lang="es-ES_tradnl" dirty="0" smtClean="0"/>
              <a:t> material</a:t>
            </a:r>
          </a:p>
          <a:p>
            <a:r>
              <a:rPr lang="es-ES_tradnl" dirty="0" err="1" smtClean="0"/>
              <a:t>Cytoplasm</a:t>
            </a:r>
            <a:r>
              <a:rPr lang="es-ES_tradnl" dirty="0" smtClean="0"/>
              <a:t>: </a:t>
            </a:r>
            <a:r>
              <a:rPr lang="es-ES_tradnl" dirty="0" err="1" smtClean="0"/>
              <a:t>contains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organelles</a:t>
            </a:r>
            <a:r>
              <a:rPr lang="es-ES_tradnl" dirty="0" smtClean="0"/>
              <a:t> and </a:t>
            </a:r>
            <a:r>
              <a:rPr lang="es-ES_tradnl" dirty="0" err="1" smtClean="0"/>
              <a:t>holds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endParaRPr lang="es-ES_tradnl" dirty="0" smtClean="0"/>
          </a:p>
          <a:p>
            <a:r>
              <a:rPr lang="es-ES_tradnl" dirty="0" err="1" smtClean="0">
                <a:solidFill>
                  <a:srgbClr val="FF0000"/>
                </a:solidFill>
              </a:rPr>
              <a:t>Mitochondrium</a:t>
            </a:r>
            <a:r>
              <a:rPr lang="es-ES_tradnl" dirty="0" smtClean="0"/>
              <a:t>: </a:t>
            </a:r>
            <a:r>
              <a:rPr lang="es-ES_tradnl" dirty="0" err="1" smtClean="0"/>
              <a:t>obteins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nutrients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cell</a:t>
            </a:r>
            <a:r>
              <a:rPr lang="es-ES_tradnl" dirty="0" smtClean="0"/>
              <a:t> </a:t>
            </a:r>
            <a:r>
              <a:rPr lang="es-ES_tradnl" dirty="0" err="1" smtClean="0"/>
              <a:t>respiration</a:t>
            </a:r>
            <a:endParaRPr lang="es-ES_tradnl" dirty="0" smtClean="0"/>
          </a:p>
          <a:p>
            <a:r>
              <a:rPr lang="es-ES_tradn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Vacuoles</a:t>
            </a:r>
            <a:r>
              <a:rPr lang="es-ES_tradnl" dirty="0" smtClean="0"/>
              <a:t>: </a:t>
            </a:r>
            <a:r>
              <a:rPr lang="es-ES_tradnl" dirty="0" err="1" smtClean="0"/>
              <a:t>Store</a:t>
            </a:r>
            <a:r>
              <a:rPr lang="es-ES_tradnl" dirty="0" smtClean="0"/>
              <a:t> </a:t>
            </a:r>
            <a:r>
              <a:rPr lang="es-ES_tradnl" dirty="0" err="1" smtClean="0"/>
              <a:t>substances</a:t>
            </a:r>
            <a:r>
              <a:rPr lang="es-ES_tradnl" dirty="0" smtClean="0"/>
              <a:t>, </a:t>
            </a:r>
            <a:r>
              <a:rPr lang="es-ES_tradnl" dirty="0" err="1" smtClean="0"/>
              <a:t>mainly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endParaRPr lang="es-ES_tradnl" dirty="0" smtClean="0"/>
          </a:p>
          <a:p>
            <a:r>
              <a:rPr lang="es-ES_tradnl" dirty="0" err="1" smtClean="0"/>
              <a:t>Cell</a:t>
            </a:r>
            <a:r>
              <a:rPr lang="es-ES_tradnl" dirty="0" smtClean="0"/>
              <a:t> </a:t>
            </a:r>
            <a:r>
              <a:rPr lang="es-ES_tradnl" dirty="0" err="1" smtClean="0"/>
              <a:t>wall</a:t>
            </a:r>
            <a:r>
              <a:rPr lang="es-ES_tradnl" dirty="0" smtClean="0"/>
              <a:t>: </a:t>
            </a:r>
            <a:r>
              <a:rPr lang="es-ES_tradnl" dirty="0" err="1" smtClean="0"/>
              <a:t>thick</a:t>
            </a:r>
            <a:r>
              <a:rPr lang="es-ES_tradnl" dirty="0" smtClean="0"/>
              <a:t> and </a:t>
            </a:r>
            <a:r>
              <a:rPr lang="es-ES_tradnl" dirty="0" err="1" smtClean="0"/>
              <a:t>rigid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manteins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shape</a:t>
            </a:r>
            <a:endParaRPr lang="es-ES_tradnl" dirty="0" smtClean="0"/>
          </a:p>
          <a:p>
            <a:r>
              <a:rPr lang="es-ES_tradnl" dirty="0" err="1" smtClean="0">
                <a:solidFill>
                  <a:srgbClr val="00B050"/>
                </a:solidFill>
              </a:rPr>
              <a:t>Chloroplasts</a:t>
            </a:r>
            <a:r>
              <a:rPr lang="es-ES_tradnl" dirty="0" smtClean="0"/>
              <a:t>: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chlorophyll</a:t>
            </a:r>
            <a:r>
              <a:rPr lang="es-ES_tradnl" dirty="0" smtClean="0"/>
              <a:t> </a:t>
            </a:r>
            <a:r>
              <a:rPr lang="es-ES_tradnl" dirty="0" err="1" smtClean="0"/>
              <a:t>wich</a:t>
            </a:r>
            <a:r>
              <a:rPr lang="es-ES_tradnl" dirty="0" smtClean="0"/>
              <a:t> absorbes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Sun’s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produce </a:t>
            </a:r>
            <a:r>
              <a:rPr lang="es-ES_tradnl" dirty="0" err="1" smtClean="0"/>
              <a:t>glucose</a:t>
            </a:r>
            <a:r>
              <a:rPr lang="es-ES_tradnl" dirty="0" smtClean="0"/>
              <a:t> </a:t>
            </a:r>
            <a:r>
              <a:rPr lang="es-ES_tradnl" dirty="0" err="1" smtClean="0"/>
              <a:t>during</a:t>
            </a:r>
            <a:r>
              <a:rPr lang="es-ES_tradnl" dirty="0" smtClean="0"/>
              <a:t> </a:t>
            </a:r>
            <a:r>
              <a:rPr lang="es-ES_tradnl" dirty="0" err="1" smtClean="0"/>
              <a:t>photosynthesis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2"/>
                </a:solidFill>
              </a:rPr>
              <a:t>Structure</a:t>
            </a:r>
            <a:r>
              <a:rPr lang="es-ES_tradnl" dirty="0" smtClean="0">
                <a:solidFill>
                  <a:schemeClr val="bg2"/>
                </a:solidFill>
              </a:rPr>
              <a:t> of a </a:t>
            </a:r>
            <a:r>
              <a:rPr lang="es-ES_tradnl" dirty="0" err="1" smtClean="0">
                <a:solidFill>
                  <a:schemeClr val="bg2"/>
                </a:solidFill>
              </a:rPr>
              <a:t>eukaryotic</a:t>
            </a:r>
            <a:r>
              <a:rPr lang="es-ES_tradnl" dirty="0" smtClean="0">
                <a:solidFill>
                  <a:schemeClr val="bg2"/>
                </a:solidFill>
              </a:rPr>
              <a:t> </a:t>
            </a:r>
            <a:r>
              <a:rPr lang="es-ES_tradnl" dirty="0" err="1" smtClean="0">
                <a:solidFill>
                  <a:schemeClr val="bg2"/>
                </a:solidFill>
              </a:rPr>
              <a:t>cell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s-ES_tradnl" dirty="0" err="1" smtClean="0"/>
              <a:t>Attending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cells</a:t>
            </a:r>
            <a:r>
              <a:rPr lang="es-ES_tradnl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Unicellular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organisms</a:t>
            </a:r>
            <a:r>
              <a:rPr lang="es-ES_tradnl" dirty="0" smtClean="0"/>
              <a:t>: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cell</a:t>
            </a:r>
            <a:r>
              <a:rPr lang="es-ES_tradnl" dirty="0" smtClean="0"/>
              <a:t>.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sometimes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</a:t>
            </a:r>
            <a:r>
              <a:rPr lang="es-ES_tradnl" dirty="0" err="1" smtClean="0"/>
              <a:t>colonies</a:t>
            </a:r>
            <a:r>
              <a:rPr lang="es-ES_tradnl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rgbClr val="C00000"/>
                </a:solidFill>
              </a:rPr>
              <a:t>Multicellular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organisms</a:t>
            </a:r>
            <a:r>
              <a:rPr lang="es-ES_tradnl" dirty="0" smtClean="0"/>
              <a:t>: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many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. </a:t>
            </a:r>
            <a:r>
              <a:rPr lang="es-ES_tradnl" dirty="0" err="1" smtClean="0"/>
              <a:t>Cells</a:t>
            </a:r>
            <a:r>
              <a:rPr lang="es-ES_tradnl" dirty="0" smtClean="0"/>
              <a:t> are </a:t>
            </a:r>
            <a:r>
              <a:rPr lang="es-ES_tradnl" dirty="0" err="1" smtClean="0"/>
              <a:t>organised</a:t>
            </a:r>
            <a:r>
              <a:rPr lang="es-ES_tradnl" dirty="0" smtClean="0"/>
              <a:t> in </a:t>
            </a:r>
            <a:r>
              <a:rPr lang="es-ES_tradnl" dirty="0" err="1" smtClean="0"/>
              <a:t>levels</a:t>
            </a:r>
            <a:r>
              <a:rPr lang="es-ES_tradnl" dirty="0" smtClean="0"/>
              <a:t>.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cells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together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carry</a:t>
            </a:r>
            <a:r>
              <a:rPr lang="es-ES_tradnl" dirty="0" smtClean="0"/>
              <a:t>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vital </a:t>
            </a:r>
            <a:r>
              <a:rPr lang="es-ES_tradnl" dirty="0" err="1" smtClean="0"/>
              <a:t>functions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Classification</a:t>
            </a:r>
            <a:r>
              <a:rPr lang="es-ES_tradnl" dirty="0" smtClean="0"/>
              <a:t> of living </a:t>
            </a:r>
            <a:r>
              <a:rPr lang="es-ES_tradnl" dirty="0" err="1" smtClean="0"/>
              <a:t>things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perform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three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vital </a:t>
            </a:r>
            <a:r>
              <a:rPr lang="es-ES_tradnl" dirty="0" err="1" smtClean="0">
                <a:solidFill>
                  <a:schemeClr val="bg2">
                    <a:lumMod val="75000"/>
                  </a:schemeClr>
                </a:solidFill>
              </a:rPr>
              <a:t>functions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reproduction</a:t>
            </a:r>
            <a:r>
              <a:rPr lang="es-ES_tradnl" dirty="0" smtClean="0"/>
              <a:t>, </a:t>
            </a:r>
            <a:r>
              <a:rPr lang="es-ES_tradnl" dirty="0" err="1" smtClean="0"/>
              <a:t>nutrition</a:t>
            </a:r>
            <a:r>
              <a:rPr lang="es-ES_tradnl" dirty="0" smtClean="0"/>
              <a:t> and </a:t>
            </a:r>
            <a:r>
              <a:rPr lang="es-ES_tradnl" dirty="0" err="1" smtClean="0"/>
              <a:t>interaction</a:t>
            </a:r>
            <a:r>
              <a:rPr lang="es-ES_tradnl" dirty="0" smtClean="0"/>
              <a:t>)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are </a:t>
            </a:r>
            <a:r>
              <a:rPr lang="es-ES_tradnl" dirty="0" err="1" smtClean="0"/>
              <a:t>made</a:t>
            </a:r>
            <a:r>
              <a:rPr lang="es-ES_tradnl" dirty="0" smtClean="0"/>
              <a:t> up of </a:t>
            </a:r>
            <a:r>
              <a:rPr lang="es-ES_tradnl" dirty="0" err="1" smtClean="0">
                <a:solidFill>
                  <a:srgbClr val="7030A0"/>
                </a:solidFill>
              </a:rPr>
              <a:t>cells</a:t>
            </a:r>
            <a:r>
              <a:rPr lang="es-ES_tradnl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are </a:t>
            </a:r>
            <a:r>
              <a:rPr lang="es-ES_tradnl" dirty="0" err="1" smtClean="0"/>
              <a:t>composed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2060"/>
                </a:solidFill>
              </a:rPr>
              <a:t>similar </a:t>
            </a:r>
            <a:r>
              <a:rPr lang="es-ES_tradnl" dirty="0" err="1" smtClean="0">
                <a:solidFill>
                  <a:srgbClr val="002060"/>
                </a:solidFill>
              </a:rPr>
              <a:t>substances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Charactertistics</a:t>
            </a:r>
            <a:r>
              <a:rPr lang="es-ES_tradnl" dirty="0" smtClean="0">
                <a:solidFill>
                  <a:srgbClr val="FF0000"/>
                </a:solidFill>
              </a:rPr>
              <a:t> of living </a:t>
            </a:r>
            <a:r>
              <a:rPr lang="es-ES_tradnl" dirty="0" err="1" smtClean="0">
                <a:solidFill>
                  <a:srgbClr val="FF0000"/>
                </a:solidFill>
              </a:rPr>
              <a:t>things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Cells</a:t>
            </a:r>
            <a:r>
              <a:rPr lang="es-ES_tradnl" dirty="0" smtClean="0"/>
              <a:t>: </a:t>
            </a:r>
            <a:r>
              <a:rPr lang="es-ES_tradnl" dirty="0" err="1" smtClean="0"/>
              <a:t>specialised</a:t>
            </a:r>
            <a:r>
              <a:rPr lang="es-ES_tradnl" dirty="0" smtClean="0"/>
              <a:t>,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specific</a:t>
            </a:r>
            <a:r>
              <a:rPr lang="es-ES_tradnl" dirty="0" smtClean="0"/>
              <a:t> </a:t>
            </a:r>
            <a:r>
              <a:rPr lang="es-ES_tradnl" dirty="0" err="1" smtClean="0"/>
              <a:t>functions</a:t>
            </a:r>
            <a:r>
              <a:rPr lang="es-ES_tradnl" dirty="0" smtClean="0"/>
              <a:t> (and </a:t>
            </a:r>
            <a:r>
              <a:rPr lang="es-ES_tradnl" dirty="0" err="1" smtClean="0"/>
              <a:t>shape</a:t>
            </a:r>
            <a:r>
              <a:rPr lang="es-ES_tradnl" dirty="0" smtClean="0"/>
              <a:t>)</a:t>
            </a:r>
          </a:p>
          <a:p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</a:rPr>
              <a:t>Tissues</a:t>
            </a:r>
            <a:r>
              <a:rPr lang="es-ES_tradnl" dirty="0" smtClean="0"/>
              <a:t>: </a:t>
            </a:r>
            <a:r>
              <a:rPr lang="es-ES_tradnl" dirty="0" err="1" smtClean="0"/>
              <a:t>groups</a:t>
            </a:r>
            <a:r>
              <a:rPr lang="es-ES_tradnl" dirty="0" smtClean="0"/>
              <a:t> of </a:t>
            </a:r>
            <a:r>
              <a:rPr lang="es-ES_tradnl" dirty="0" err="1" smtClean="0"/>
              <a:t>cells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same</a:t>
            </a:r>
            <a:r>
              <a:rPr lang="es-ES_tradnl" dirty="0" smtClean="0"/>
              <a:t> </a:t>
            </a:r>
            <a:r>
              <a:rPr lang="es-ES_tradnl" dirty="0" err="1" smtClean="0"/>
              <a:t>function</a:t>
            </a:r>
            <a:r>
              <a:rPr lang="es-ES_tradnl" dirty="0" smtClean="0"/>
              <a:t> and </a:t>
            </a:r>
            <a:r>
              <a:rPr lang="es-ES_tradnl" dirty="0" err="1" smtClean="0"/>
              <a:t>origin</a:t>
            </a:r>
            <a:r>
              <a:rPr lang="es-ES_tradnl" dirty="0" smtClean="0"/>
              <a:t> and </a:t>
            </a:r>
            <a:r>
              <a:rPr lang="es-ES_tradnl" dirty="0" err="1" smtClean="0"/>
              <a:t>sometimes</a:t>
            </a:r>
            <a:r>
              <a:rPr lang="es-ES_tradnl" dirty="0" smtClean="0"/>
              <a:t> </a:t>
            </a:r>
            <a:r>
              <a:rPr lang="es-ES_tradnl" dirty="0" err="1" smtClean="0"/>
              <a:t>structure</a:t>
            </a:r>
            <a:r>
              <a:rPr lang="es-ES_tradnl" dirty="0" smtClean="0"/>
              <a:t>.</a:t>
            </a:r>
          </a:p>
          <a:p>
            <a:r>
              <a:rPr lang="es-ES_tradnl" dirty="0" err="1" smtClean="0">
                <a:solidFill>
                  <a:srgbClr val="FF0000"/>
                </a:solidFill>
              </a:rPr>
              <a:t>Organs</a:t>
            </a:r>
            <a:r>
              <a:rPr lang="es-ES_tradnl" dirty="0" smtClean="0"/>
              <a:t>: </a:t>
            </a:r>
            <a:r>
              <a:rPr lang="es-ES_tradnl" dirty="0" err="1" smtClean="0"/>
              <a:t>groups</a:t>
            </a:r>
            <a:r>
              <a:rPr lang="es-ES_tradnl" dirty="0" smtClean="0"/>
              <a:t> of </a:t>
            </a:r>
            <a:r>
              <a:rPr lang="es-ES_tradnl" dirty="0" err="1" smtClean="0"/>
              <a:t>tissues</a:t>
            </a:r>
            <a:r>
              <a:rPr lang="es-ES_tradnl" dirty="0" smtClean="0"/>
              <a:t> </a:t>
            </a:r>
            <a:r>
              <a:rPr lang="es-ES_tradnl" dirty="0" err="1" smtClean="0"/>
              <a:t>wich</a:t>
            </a:r>
            <a:r>
              <a:rPr lang="es-ES_tradnl" dirty="0" smtClean="0"/>
              <a:t> </a:t>
            </a:r>
            <a:r>
              <a:rPr lang="es-ES_tradnl" dirty="0" err="1" smtClean="0"/>
              <a:t>act</a:t>
            </a:r>
            <a:r>
              <a:rPr lang="es-ES_tradnl" dirty="0" smtClean="0"/>
              <a:t> </a:t>
            </a:r>
            <a:r>
              <a:rPr lang="es-ES_tradnl" dirty="0" err="1" smtClean="0"/>
              <a:t>together</a:t>
            </a:r>
            <a:r>
              <a:rPr lang="es-ES_tradnl" dirty="0" smtClean="0"/>
              <a:t>.</a:t>
            </a:r>
          </a:p>
          <a:p>
            <a:r>
              <a:rPr lang="es-ES_tradnl" dirty="0" err="1" smtClean="0">
                <a:solidFill>
                  <a:srgbClr val="002060"/>
                </a:solidFill>
              </a:rPr>
              <a:t>Systems</a:t>
            </a:r>
            <a:r>
              <a:rPr lang="es-ES_tradnl" dirty="0" smtClean="0"/>
              <a:t>: </a:t>
            </a:r>
            <a:r>
              <a:rPr lang="es-ES_tradnl" dirty="0" err="1" smtClean="0"/>
              <a:t>groups</a:t>
            </a:r>
            <a:r>
              <a:rPr lang="es-ES_tradnl" dirty="0" smtClean="0"/>
              <a:t> of </a:t>
            </a:r>
            <a:r>
              <a:rPr lang="es-ES_tradnl" dirty="0" err="1" smtClean="0"/>
              <a:t>organs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Levels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nerve c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329" y="1524000"/>
            <a:ext cx="5787342" cy="45720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Now</a:t>
            </a:r>
            <a:r>
              <a:rPr lang="es-ES_tradnl" dirty="0" smtClean="0"/>
              <a:t> </a:t>
            </a:r>
            <a:r>
              <a:rPr lang="es-ES_tradnl" dirty="0" err="1" smtClean="0"/>
              <a:t>guess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!!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058%20Urinary%20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2880320" cy="3024336"/>
          </a:xfrm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Guess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!!</a:t>
            </a:r>
            <a:endParaRPr lang="es-ES" dirty="0"/>
          </a:p>
        </p:txBody>
      </p:sp>
      <p:pic>
        <p:nvPicPr>
          <p:cNvPr id="12" name="11 Marcador de contenido" descr="brain1.gif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392488" cy="3198043"/>
          </a:xfrm>
        </p:spPr>
      </p:pic>
    </p:spTree>
  </p:cSld>
  <p:clrMapOvr>
    <a:masterClrMapping/>
  </p:clrMapOvr>
  <p:transition spd="med" advTm="1300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blood cel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3024336" cy="3024336"/>
          </a:xfrm>
        </p:spPr>
      </p:pic>
      <p:pic>
        <p:nvPicPr>
          <p:cNvPr id="8" name="7 Marcador de contenido" descr="types of cel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312368" cy="3456384"/>
          </a:xfrm>
        </p:spPr>
      </p:pic>
    </p:spTree>
  </p:cSld>
  <p:clrMapOvr>
    <a:masterClrMapping/>
  </p:clrMapOvr>
  <p:transition spd="med" advTm="13000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kingd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464496" cy="4536504"/>
          </a:xfr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5 </a:t>
            </a:r>
            <a:r>
              <a:rPr lang="es-ES_tradnl" dirty="0" err="1" smtClean="0"/>
              <a:t>kingdoms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bg2"/>
                </a:solidFill>
              </a:rPr>
              <a:t>Monera</a:t>
            </a:r>
            <a:r>
              <a:rPr lang="es-ES_tradnl" dirty="0" smtClean="0"/>
              <a:t>- Bacteria and </a:t>
            </a:r>
            <a:r>
              <a:rPr lang="es-ES_tradnl" dirty="0" err="1" smtClean="0"/>
              <a:t>Cyanobacteria</a:t>
            </a:r>
            <a:r>
              <a:rPr lang="es-ES_tradnl" dirty="0" smtClean="0"/>
              <a:t> (</a:t>
            </a:r>
            <a:r>
              <a:rPr lang="es-ES_tradnl" dirty="0" err="1" smtClean="0"/>
              <a:t>Prokaryotic</a:t>
            </a:r>
            <a:r>
              <a:rPr lang="es-ES_tradnl" dirty="0" smtClean="0"/>
              <a:t>)- </a:t>
            </a:r>
            <a:r>
              <a:rPr lang="es-ES_tradnl" dirty="0" err="1" smtClean="0"/>
              <a:t>Unicellular</a:t>
            </a:r>
            <a:r>
              <a:rPr lang="es-ES_tradnl" dirty="0" smtClean="0"/>
              <a:t> –</a:t>
            </a:r>
            <a:r>
              <a:rPr lang="es-ES_tradnl" dirty="0" err="1" smtClean="0"/>
              <a:t>Autotrophic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heterotrophic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bg2">
                    <a:lumMod val="50000"/>
                  </a:schemeClr>
                </a:solidFill>
              </a:rPr>
              <a:t>Protoctist</a:t>
            </a:r>
            <a:r>
              <a:rPr lang="es-ES_tradnl" dirty="0" smtClean="0"/>
              <a:t> – </a:t>
            </a:r>
            <a:r>
              <a:rPr lang="es-ES_tradnl" dirty="0" err="1" smtClean="0"/>
              <a:t>Protozoa</a:t>
            </a:r>
            <a:r>
              <a:rPr lang="es-ES_tradnl" dirty="0" smtClean="0"/>
              <a:t> and </a:t>
            </a:r>
            <a:r>
              <a:rPr lang="es-ES_tradnl" dirty="0" err="1" smtClean="0"/>
              <a:t>Algae</a:t>
            </a:r>
            <a:r>
              <a:rPr lang="es-ES_tradnl" dirty="0" smtClean="0"/>
              <a:t> -</a:t>
            </a:r>
            <a:r>
              <a:rPr lang="es-ES_tradnl" dirty="0" err="1" smtClean="0"/>
              <a:t>Unicelullar</a:t>
            </a:r>
            <a:r>
              <a:rPr lang="es-ES_tradnl" dirty="0" smtClean="0"/>
              <a:t> and </a:t>
            </a:r>
            <a:r>
              <a:rPr lang="es-ES_tradnl" dirty="0" err="1" smtClean="0"/>
              <a:t>multicellular</a:t>
            </a:r>
            <a:r>
              <a:rPr lang="es-ES_tradnl" dirty="0" smtClean="0"/>
              <a:t>- No </a:t>
            </a:r>
            <a:r>
              <a:rPr lang="es-ES_tradnl" dirty="0" err="1" smtClean="0"/>
              <a:t>tissues</a:t>
            </a:r>
            <a:r>
              <a:rPr lang="es-ES_tradnl" dirty="0" smtClean="0"/>
              <a:t> – </a:t>
            </a:r>
            <a:r>
              <a:rPr lang="es-ES_tradnl" dirty="0" err="1" smtClean="0"/>
              <a:t>Autotrophic</a:t>
            </a:r>
            <a:r>
              <a:rPr lang="es-ES_tradnl" dirty="0" smtClean="0"/>
              <a:t> and </a:t>
            </a:r>
            <a:r>
              <a:rPr lang="es-ES_tradnl" dirty="0" err="1" smtClean="0"/>
              <a:t>heterotrophic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accent4"/>
                </a:solidFill>
              </a:rPr>
              <a:t>Fungi</a:t>
            </a:r>
            <a:r>
              <a:rPr lang="es-ES_tradnl" dirty="0" smtClean="0"/>
              <a:t>: </a:t>
            </a:r>
            <a:r>
              <a:rPr lang="es-ES_tradnl" dirty="0" err="1" smtClean="0"/>
              <a:t>Yeasts</a:t>
            </a:r>
            <a:r>
              <a:rPr lang="es-ES_tradnl" dirty="0" smtClean="0"/>
              <a:t>, </a:t>
            </a:r>
            <a:r>
              <a:rPr lang="es-ES_tradnl" dirty="0" err="1" smtClean="0"/>
              <a:t>Moulds</a:t>
            </a:r>
            <a:r>
              <a:rPr lang="es-ES_tradnl" dirty="0" smtClean="0"/>
              <a:t>, </a:t>
            </a:r>
            <a:r>
              <a:rPr lang="es-ES_tradnl" dirty="0" err="1" smtClean="0"/>
              <a:t>Mushrooms</a:t>
            </a:r>
            <a:r>
              <a:rPr lang="es-ES_tradnl" dirty="0" smtClean="0"/>
              <a:t> – </a:t>
            </a:r>
            <a:r>
              <a:rPr lang="es-ES_tradnl" dirty="0" err="1" smtClean="0"/>
              <a:t>unicellular</a:t>
            </a:r>
            <a:r>
              <a:rPr lang="es-ES_tradnl" dirty="0" smtClean="0"/>
              <a:t> and </a:t>
            </a:r>
            <a:r>
              <a:rPr lang="es-ES_tradnl" dirty="0" err="1" smtClean="0"/>
              <a:t>multicellular</a:t>
            </a:r>
            <a:r>
              <a:rPr lang="es-ES_tradnl" dirty="0" smtClean="0"/>
              <a:t> –No </a:t>
            </a:r>
            <a:r>
              <a:rPr lang="es-ES_tradnl" dirty="0" err="1" smtClean="0"/>
              <a:t>tissues</a:t>
            </a:r>
            <a:r>
              <a:rPr lang="es-ES_tradnl" dirty="0" smtClean="0"/>
              <a:t> –</a:t>
            </a:r>
            <a:r>
              <a:rPr lang="es-ES_tradnl" dirty="0" err="1" smtClean="0"/>
              <a:t>heterotrophic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bg2">
                    <a:lumMod val="50000"/>
                  </a:schemeClr>
                </a:solidFill>
              </a:rPr>
              <a:t>Plant</a:t>
            </a:r>
            <a:r>
              <a:rPr lang="es-ES_tradnl" dirty="0" smtClean="0"/>
              <a:t>. </a:t>
            </a:r>
            <a:r>
              <a:rPr lang="es-ES_tradnl" dirty="0" err="1" smtClean="0"/>
              <a:t>Mosses</a:t>
            </a:r>
            <a:r>
              <a:rPr lang="es-ES_tradnl" dirty="0" smtClean="0"/>
              <a:t>, </a:t>
            </a:r>
            <a:r>
              <a:rPr lang="es-ES_tradnl" dirty="0" err="1" smtClean="0"/>
              <a:t>Ferns</a:t>
            </a:r>
            <a:r>
              <a:rPr lang="es-ES_tradnl" dirty="0" smtClean="0"/>
              <a:t>, </a:t>
            </a:r>
            <a:r>
              <a:rPr lang="es-ES_tradnl" dirty="0" err="1" smtClean="0"/>
              <a:t>Flowering</a:t>
            </a:r>
            <a:r>
              <a:rPr lang="es-ES_tradnl" dirty="0" smtClean="0"/>
              <a:t> </a:t>
            </a:r>
            <a:r>
              <a:rPr lang="es-ES_tradnl" dirty="0" err="1" smtClean="0"/>
              <a:t>plants</a:t>
            </a:r>
            <a:r>
              <a:rPr lang="es-ES_tradnl" dirty="0" smtClean="0"/>
              <a:t> – </a:t>
            </a:r>
            <a:r>
              <a:rPr lang="es-ES_tradnl" dirty="0" err="1" smtClean="0"/>
              <a:t>multicellular</a:t>
            </a:r>
            <a:r>
              <a:rPr lang="es-ES_tradnl" dirty="0" smtClean="0"/>
              <a:t> – </a:t>
            </a:r>
            <a:r>
              <a:rPr lang="es-ES_tradnl" dirty="0" err="1" smtClean="0"/>
              <a:t>tissues</a:t>
            </a:r>
            <a:r>
              <a:rPr lang="es-ES_tradnl" dirty="0" smtClean="0"/>
              <a:t> – </a:t>
            </a:r>
            <a:r>
              <a:rPr lang="es-ES_tradnl" dirty="0" err="1" smtClean="0"/>
              <a:t>autotrophic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rgbClr val="C00000"/>
                </a:solidFill>
              </a:rPr>
              <a:t>Animals</a:t>
            </a:r>
            <a:r>
              <a:rPr lang="es-ES_tradnl" dirty="0" smtClean="0"/>
              <a:t>: </a:t>
            </a:r>
            <a:r>
              <a:rPr lang="es-ES_tradnl" dirty="0" err="1" smtClean="0"/>
              <a:t>vertebrate</a:t>
            </a:r>
            <a:r>
              <a:rPr lang="es-ES_tradnl" dirty="0" smtClean="0"/>
              <a:t> and </a:t>
            </a:r>
            <a:r>
              <a:rPr lang="es-ES_tradnl" dirty="0" err="1" smtClean="0"/>
              <a:t>invertebrates</a:t>
            </a:r>
            <a:r>
              <a:rPr lang="es-ES_tradnl" dirty="0" smtClean="0"/>
              <a:t>- </a:t>
            </a:r>
            <a:r>
              <a:rPr lang="es-ES_tradnl" dirty="0" err="1" smtClean="0"/>
              <a:t>multicellular</a:t>
            </a:r>
            <a:r>
              <a:rPr lang="es-ES_tradnl" dirty="0" smtClean="0"/>
              <a:t> –</a:t>
            </a:r>
            <a:r>
              <a:rPr lang="es-ES_tradnl" dirty="0" err="1" smtClean="0"/>
              <a:t>tissues</a:t>
            </a:r>
            <a:r>
              <a:rPr lang="es-ES_tradnl" dirty="0" smtClean="0"/>
              <a:t> - </a:t>
            </a:r>
            <a:r>
              <a:rPr lang="es-ES_tradnl" dirty="0" err="1" smtClean="0"/>
              <a:t>heterotrophic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Kingdoms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C00000"/>
                </a:solidFill>
              </a:rPr>
              <a:t>Kingdom</a:t>
            </a:r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Phyllum</a:t>
            </a:r>
            <a:r>
              <a:rPr lang="es-ES_tradnl" dirty="0" smtClean="0">
                <a:solidFill>
                  <a:srgbClr val="C00000"/>
                </a:solidFill>
              </a:rPr>
              <a:t> (</a:t>
            </a:r>
            <a:r>
              <a:rPr lang="es-ES_tradnl" dirty="0" err="1" smtClean="0">
                <a:solidFill>
                  <a:srgbClr val="C00000"/>
                </a:solidFill>
              </a:rPr>
              <a:t>it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may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have</a:t>
            </a:r>
            <a:r>
              <a:rPr lang="es-ES_tradnl" dirty="0" smtClean="0">
                <a:solidFill>
                  <a:srgbClr val="C00000"/>
                </a:solidFill>
              </a:rPr>
              <a:t> sub </a:t>
            </a:r>
            <a:r>
              <a:rPr lang="es-ES_tradnl" dirty="0" err="1" smtClean="0">
                <a:solidFill>
                  <a:srgbClr val="C00000"/>
                </a:solidFill>
              </a:rPr>
              <a:t>phyllum</a:t>
            </a:r>
            <a:r>
              <a:rPr lang="es-ES_tradnl" dirty="0" smtClean="0">
                <a:solidFill>
                  <a:srgbClr val="C00000"/>
                </a:solidFill>
              </a:rPr>
              <a:t>)</a:t>
            </a:r>
          </a:p>
          <a:p>
            <a:r>
              <a:rPr lang="es-ES_tradnl" dirty="0" err="1" smtClean="0">
                <a:solidFill>
                  <a:srgbClr val="C00000"/>
                </a:solidFill>
              </a:rPr>
              <a:t>Class</a:t>
            </a:r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Order</a:t>
            </a:r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Family</a:t>
            </a:r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Genus</a:t>
            </a:r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Species</a:t>
            </a:r>
            <a:r>
              <a:rPr lang="es-ES_tradnl" dirty="0" smtClean="0">
                <a:solidFill>
                  <a:srgbClr val="C00000"/>
                </a:solidFill>
              </a:rPr>
              <a:t> (</a:t>
            </a:r>
            <a:r>
              <a:rPr lang="es-ES_tradnl" dirty="0" err="1" smtClean="0">
                <a:solidFill>
                  <a:srgbClr val="C00000"/>
                </a:solidFill>
              </a:rPr>
              <a:t>it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may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have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subspecies</a:t>
            </a:r>
            <a:r>
              <a:rPr lang="es-ES_tradnl" dirty="0" smtClean="0">
                <a:solidFill>
                  <a:srgbClr val="C00000"/>
                </a:solidFill>
              </a:rPr>
              <a:t>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Classification</a:t>
            </a:r>
            <a:endParaRPr lang="es-ES" dirty="0"/>
          </a:p>
        </p:txBody>
      </p:sp>
    </p:spTree>
  </p:cSld>
  <p:clrMapOvr>
    <a:masterClrMapping/>
  </p:clrMapOvr>
  <p:transition spd="med" advTm="13000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set of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 are </a:t>
            </a:r>
            <a:r>
              <a:rPr lang="es-ES_tradnl" dirty="0" err="1" smtClean="0">
                <a:solidFill>
                  <a:srgbClr val="FF0000"/>
                </a:solidFill>
              </a:rPr>
              <a:t>physically</a:t>
            </a:r>
            <a:r>
              <a:rPr lang="es-ES_tradnl" dirty="0" smtClean="0">
                <a:solidFill>
                  <a:srgbClr val="FF0000"/>
                </a:solidFill>
              </a:rPr>
              <a:t> similar</a:t>
            </a:r>
            <a:r>
              <a:rPr lang="es-ES_tradnl" dirty="0" smtClean="0"/>
              <a:t>, </a:t>
            </a:r>
            <a:r>
              <a:rPr lang="es-ES_tradnl" dirty="0" err="1" smtClean="0"/>
              <a:t>they</a:t>
            </a:r>
            <a:r>
              <a:rPr lang="es-ES_tradnl" dirty="0" smtClean="0"/>
              <a:t> reproduce and </a:t>
            </a:r>
            <a:r>
              <a:rPr lang="es-ES_tradnl" dirty="0" err="1" smtClean="0">
                <a:solidFill>
                  <a:srgbClr val="C00000"/>
                </a:solidFill>
              </a:rPr>
              <a:t>have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fertile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descendents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err="1" smtClean="0"/>
              <a:t>Human</a:t>
            </a:r>
            <a:r>
              <a:rPr lang="es-ES_tradnl" dirty="0" smtClean="0"/>
              <a:t> </a:t>
            </a:r>
            <a:r>
              <a:rPr lang="es-ES_tradnl" dirty="0" err="1" smtClean="0"/>
              <a:t>being</a:t>
            </a:r>
            <a:r>
              <a:rPr lang="es-ES_tradnl" dirty="0" smtClean="0"/>
              <a:t>: Homo sapiens</a:t>
            </a:r>
          </a:p>
          <a:p>
            <a:r>
              <a:rPr lang="es-ES_tradnl" dirty="0" err="1" smtClean="0"/>
              <a:t>Wolf</a:t>
            </a:r>
            <a:r>
              <a:rPr lang="es-ES_tradnl" dirty="0" smtClean="0"/>
              <a:t>: </a:t>
            </a:r>
            <a:r>
              <a:rPr lang="es-ES_tradnl" dirty="0" err="1" smtClean="0"/>
              <a:t>Canis</a:t>
            </a:r>
            <a:r>
              <a:rPr lang="es-ES_tradnl" dirty="0" smtClean="0"/>
              <a:t> lupus</a:t>
            </a:r>
          </a:p>
          <a:p>
            <a:r>
              <a:rPr lang="es-ES_tradnl" dirty="0" err="1" smtClean="0"/>
              <a:t>Dog</a:t>
            </a:r>
            <a:r>
              <a:rPr lang="es-ES_tradnl" dirty="0" smtClean="0"/>
              <a:t>: </a:t>
            </a:r>
            <a:r>
              <a:rPr lang="es-ES_tradnl" dirty="0" err="1" smtClean="0"/>
              <a:t>Canis</a:t>
            </a:r>
            <a:r>
              <a:rPr lang="es-ES_tradnl" dirty="0" smtClean="0"/>
              <a:t> </a:t>
            </a:r>
            <a:r>
              <a:rPr lang="es-ES_tradnl" dirty="0" err="1" smtClean="0"/>
              <a:t>familiaris</a:t>
            </a:r>
            <a:endParaRPr lang="es-ES_tradnl" dirty="0" smtClean="0"/>
          </a:p>
          <a:p>
            <a:r>
              <a:rPr lang="es-ES_tradnl" dirty="0" err="1" smtClean="0"/>
              <a:t>Donkeys</a:t>
            </a:r>
            <a:r>
              <a:rPr lang="es-ES_tradnl" dirty="0" smtClean="0"/>
              <a:t>: </a:t>
            </a:r>
            <a:r>
              <a:rPr lang="es-ES_tradnl" dirty="0" err="1" smtClean="0"/>
              <a:t>Equus</a:t>
            </a:r>
            <a:r>
              <a:rPr lang="es-ES_tradnl" dirty="0" smtClean="0"/>
              <a:t> </a:t>
            </a:r>
            <a:r>
              <a:rPr lang="es-ES_tradnl" dirty="0" err="1" smtClean="0"/>
              <a:t>asinus</a:t>
            </a:r>
            <a:endParaRPr lang="es-ES_tradnl" dirty="0" smtClean="0"/>
          </a:p>
          <a:p>
            <a:r>
              <a:rPr lang="es-ES_tradnl" dirty="0" err="1" smtClean="0"/>
              <a:t>Horse</a:t>
            </a:r>
            <a:r>
              <a:rPr lang="es-ES_tradnl" dirty="0" smtClean="0"/>
              <a:t>: </a:t>
            </a:r>
            <a:r>
              <a:rPr lang="es-ES_tradnl" dirty="0" err="1" smtClean="0"/>
              <a:t>Equus</a:t>
            </a:r>
            <a:r>
              <a:rPr lang="es-ES_tradnl" dirty="0" smtClean="0"/>
              <a:t> </a:t>
            </a:r>
            <a:r>
              <a:rPr lang="es-ES_tradnl" dirty="0" err="1" smtClean="0"/>
              <a:t>caballus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What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species</a:t>
            </a:r>
            <a:r>
              <a:rPr lang="es-ES_tradnl" dirty="0" smtClean="0">
                <a:solidFill>
                  <a:schemeClr val="bg1"/>
                </a:solidFill>
              </a:rPr>
              <a:t>?</a:t>
            </a:r>
            <a:br>
              <a:rPr lang="es-ES_tradnl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3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ral ree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57362"/>
            <a:ext cx="5715000" cy="410527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Nutrition</a:t>
            </a:r>
            <a:r>
              <a:rPr lang="es-ES_tradnl" dirty="0" smtClean="0"/>
              <a:t>: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function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wich</a:t>
            </a:r>
            <a:r>
              <a:rPr lang="es-ES_tradnl" dirty="0" smtClean="0"/>
              <a:t>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 </a:t>
            </a:r>
            <a:r>
              <a:rPr lang="es-ES_tradnl" dirty="0" err="1" smtClean="0"/>
              <a:t>obtein</a:t>
            </a:r>
            <a:r>
              <a:rPr lang="es-ES_tradnl" dirty="0" smtClean="0"/>
              <a:t> </a:t>
            </a:r>
            <a:r>
              <a:rPr lang="es-ES_tradnl" dirty="0" err="1" smtClean="0"/>
              <a:t>matter</a:t>
            </a:r>
            <a:r>
              <a:rPr lang="es-ES_tradnl" dirty="0" smtClean="0"/>
              <a:t> and </a:t>
            </a:r>
            <a:r>
              <a:rPr lang="es-ES_tradnl" dirty="0" err="1" smtClean="0"/>
              <a:t>energy</a:t>
            </a:r>
            <a:r>
              <a:rPr lang="es-ES_tradnl" dirty="0" smtClean="0"/>
              <a:t>. </a:t>
            </a:r>
          </a:p>
          <a:p>
            <a:r>
              <a:rPr lang="es-ES_tradnl" dirty="0" err="1" smtClean="0"/>
              <a:t>Organisms</a:t>
            </a:r>
            <a:r>
              <a:rPr lang="es-ES_tradnl" dirty="0" smtClean="0"/>
              <a:t> can </a:t>
            </a:r>
            <a:r>
              <a:rPr lang="es-ES_tradnl" dirty="0" err="1" smtClean="0"/>
              <a:t>perform</a:t>
            </a:r>
            <a:r>
              <a:rPr lang="es-ES_tradnl" dirty="0" smtClean="0"/>
              <a:t> </a:t>
            </a:r>
            <a:r>
              <a:rPr lang="es-ES_tradnl" dirty="0" err="1" smtClean="0"/>
              <a:t>nutrition</a:t>
            </a:r>
            <a:r>
              <a:rPr lang="es-ES_tradnl" dirty="0" smtClean="0"/>
              <a:t> in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ways</a:t>
            </a:r>
            <a:r>
              <a:rPr lang="es-ES_tradnl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Heterotrophic</a:t>
            </a:r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nutrition</a:t>
            </a:r>
            <a:r>
              <a:rPr lang="es-ES_tradnl" dirty="0" smtClean="0"/>
              <a:t>: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 </a:t>
            </a:r>
            <a:r>
              <a:rPr lang="es-ES_tradnl" dirty="0" err="1" smtClean="0"/>
              <a:t>obtein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food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. </a:t>
            </a:r>
            <a:r>
              <a:rPr lang="es-ES_tradnl" dirty="0" err="1" smtClean="0"/>
              <a:t>Animals</a:t>
            </a:r>
            <a:r>
              <a:rPr lang="es-ES_tradnl" dirty="0" smtClean="0"/>
              <a:t>, </a:t>
            </a:r>
            <a:r>
              <a:rPr lang="es-ES_tradnl" dirty="0" err="1" smtClean="0"/>
              <a:t>Fungi</a:t>
            </a:r>
            <a:r>
              <a:rPr lang="es-ES_tradnl" dirty="0" smtClean="0"/>
              <a:t>,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Protoktists</a:t>
            </a:r>
            <a:r>
              <a:rPr lang="es-ES_tradnl" dirty="0" smtClean="0"/>
              <a:t>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ES_tradnl" dirty="0" err="1" smtClean="0"/>
              <a:t>Autotrophic</a:t>
            </a:r>
            <a:r>
              <a:rPr lang="es-ES_tradnl" dirty="0" smtClean="0"/>
              <a:t> </a:t>
            </a:r>
            <a:r>
              <a:rPr lang="es-ES_tradnl" dirty="0" err="1" smtClean="0"/>
              <a:t>nutrition</a:t>
            </a:r>
            <a:r>
              <a:rPr lang="es-ES_tradnl" dirty="0" smtClean="0"/>
              <a:t>: </a:t>
            </a:r>
            <a:r>
              <a:rPr lang="es-ES_tradnl" dirty="0" err="1" smtClean="0"/>
              <a:t>Organisms</a:t>
            </a:r>
            <a:r>
              <a:rPr lang="es-ES_tradnl" dirty="0" smtClean="0"/>
              <a:t> </a:t>
            </a:r>
            <a:r>
              <a:rPr lang="es-ES_tradnl" dirty="0" err="1" smtClean="0"/>
              <a:t>obtein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food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inorganic</a:t>
            </a:r>
            <a:r>
              <a:rPr lang="es-ES_tradnl" dirty="0" smtClean="0"/>
              <a:t> </a:t>
            </a:r>
            <a:r>
              <a:rPr lang="es-ES_tradnl" dirty="0" err="1" smtClean="0"/>
              <a:t>substances</a:t>
            </a:r>
            <a:r>
              <a:rPr lang="es-ES_tradnl" dirty="0" smtClean="0"/>
              <a:t>, CO2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air, </a:t>
            </a:r>
            <a:r>
              <a:rPr lang="es-ES_tradnl" dirty="0" err="1" smtClean="0"/>
              <a:t>minerals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soil</a:t>
            </a:r>
            <a:r>
              <a:rPr lang="es-ES_tradnl" dirty="0" smtClean="0"/>
              <a:t> and </a:t>
            </a:r>
            <a:r>
              <a:rPr lang="es-ES_tradnl" dirty="0" err="1" smtClean="0"/>
              <a:t>water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</a:t>
            </a:r>
            <a:r>
              <a:rPr lang="es-ES_tradnl" dirty="0" smtClean="0"/>
              <a:t>. </a:t>
            </a:r>
            <a:r>
              <a:rPr lang="es-ES_tradnl" dirty="0" err="1" smtClean="0"/>
              <a:t>Plants</a:t>
            </a:r>
            <a:r>
              <a:rPr lang="es-ES_tradnl" dirty="0" smtClean="0"/>
              <a:t>, </a:t>
            </a:r>
            <a:r>
              <a:rPr lang="es-ES_tradnl" dirty="0" err="1" smtClean="0"/>
              <a:t>some</a:t>
            </a:r>
            <a:r>
              <a:rPr lang="es-ES_tradnl" dirty="0" smtClean="0"/>
              <a:t> Bacteria and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Protoktists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tx2">
                    <a:lumMod val="25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2">
                    <a:lumMod val="25000"/>
                  </a:schemeClr>
                </a:solidFill>
              </a:rPr>
              <a:t>three</a:t>
            </a:r>
            <a:r>
              <a:rPr lang="es-ES_tradnl" dirty="0" smtClean="0">
                <a:solidFill>
                  <a:schemeClr val="tx2">
                    <a:lumMod val="25000"/>
                  </a:schemeClr>
                </a:solidFill>
              </a:rPr>
              <a:t> vital </a:t>
            </a:r>
            <a:r>
              <a:rPr lang="es-ES_tradnl" dirty="0" err="1" smtClean="0">
                <a:solidFill>
                  <a:schemeClr val="tx2">
                    <a:lumMod val="25000"/>
                  </a:schemeClr>
                </a:solidFill>
              </a:rPr>
              <a:t>functions</a:t>
            </a:r>
            <a:endParaRPr lang="es-E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Nutrition</a:t>
            </a:r>
            <a:endParaRPr lang="es-ES" dirty="0"/>
          </a:p>
        </p:txBody>
      </p:sp>
      <p:pic>
        <p:nvPicPr>
          <p:cNvPr id="7" name="6 Marcador de contenido" descr="depredació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8056" y="1524000"/>
            <a:ext cx="3057525" cy="4572000"/>
          </a:xfrm>
        </p:spPr>
      </p:pic>
      <p:pic>
        <p:nvPicPr>
          <p:cNvPr id="8" name="7 Marcador de contenido" descr="produc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Interaction</a:t>
            </a:r>
            <a:r>
              <a:rPr lang="es-ES_tradnl" dirty="0" smtClean="0"/>
              <a:t>: </a:t>
            </a:r>
            <a:r>
              <a:rPr lang="es-ES_tradnl" dirty="0" err="1" smtClean="0"/>
              <a:t>Whit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function</a:t>
            </a:r>
            <a:r>
              <a:rPr lang="es-ES_tradnl" dirty="0" smtClean="0"/>
              <a:t>, </a:t>
            </a:r>
            <a:r>
              <a:rPr lang="es-ES_tradnl" dirty="0" err="1" smtClean="0"/>
              <a:t>organisms</a:t>
            </a:r>
            <a:r>
              <a:rPr lang="es-ES_tradnl" dirty="0" smtClean="0"/>
              <a:t> </a:t>
            </a:r>
            <a:r>
              <a:rPr lang="es-ES_tradnl" dirty="0" err="1" smtClean="0"/>
              <a:t>obtain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environment</a:t>
            </a:r>
            <a:r>
              <a:rPr lang="es-ES_tradnl" dirty="0" smtClean="0"/>
              <a:t> and </a:t>
            </a:r>
            <a:r>
              <a:rPr lang="es-ES_tradnl" dirty="0" err="1" smtClean="0"/>
              <a:t>react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producing</a:t>
            </a:r>
            <a:r>
              <a:rPr lang="es-ES_tradnl" dirty="0" smtClean="0"/>
              <a:t> a response. </a:t>
            </a:r>
          </a:p>
          <a:p>
            <a:r>
              <a:rPr lang="es-ES_tradnl" dirty="0" smtClean="0"/>
              <a:t>Living </a:t>
            </a:r>
            <a:r>
              <a:rPr lang="es-ES_tradnl" dirty="0" err="1" smtClean="0"/>
              <a:t>beings</a:t>
            </a:r>
            <a:r>
              <a:rPr lang="es-ES_tradnl" dirty="0" smtClean="0"/>
              <a:t> </a:t>
            </a:r>
            <a:r>
              <a:rPr lang="es-ES_tradnl" dirty="0" err="1" smtClean="0"/>
              <a:t>reacts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stimuli</a:t>
            </a:r>
            <a:r>
              <a:rPr lang="es-ES_tradnl" b="1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: light, </a:t>
            </a:r>
            <a:r>
              <a:rPr lang="es-ES_tradnl" dirty="0" err="1" smtClean="0"/>
              <a:t>sound</a:t>
            </a:r>
            <a:r>
              <a:rPr lang="es-ES_tradnl" dirty="0" smtClean="0"/>
              <a:t>, </a:t>
            </a:r>
            <a:r>
              <a:rPr lang="es-ES_tradnl" dirty="0" err="1" smtClean="0"/>
              <a:t>pressure</a:t>
            </a:r>
            <a:r>
              <a:rPr lang="es-ES_tradnl" dirty="0" smtClean="0"/>
              <a:t>, </a:t>
            </a:r>
            <a:r>
              <a:rPr lang="es-ES_tradnl" dirty="0" err="1" smtClean="0"/>
              <a:t>temperature</a:t>
            </a:r>
            <a:r>
              <a:rPr lang="es-ES_tradnl" dirty="0" smtClean="0"/>
              <a:t>, </a:t>
            </a:r>
            <a:r>
              <a:rPr lang="es-ES_tradnl" dirty="0" err="1" smtClean="0"/>
              <a:t>humidity</a:t>
            </a:r>
            <a:r>
              <a:rPr lang="es-ES_tradnl" dirty="0" smtClean="0"/>
              <a:t>,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organisms</a:t>
            </a:r>
            <a:r>
              <a:rPr lang="es-ES_tradnl" dirty="0" smtClean="0"/>
              <a:t>. </a:t>
            </a:r>
            <a:r>
              <a:rPr lang="es-ES_tradnl" b="1" dirty="0" smtClean="0"/>
              <a:t>Responses</a:t>
            </a:r>
            <a:r>
              <a:rPr lang="es-ES_tradnl" dirty="0" smtClean="0"/>
              <a:t>: </a:t>
            </a:r>
            <a:r>
              <a:rPr lang="es-ES_tradnl" dirty="0" err="1" smtClean="0"/>
              <a:t>movement</a:t>
            </a:r>
            <a:r>
              <a:rPr lang="es-ES_tradnl" dirty="0" smtClean="0"/>
              <a:t>, </a:t>
            </a:r>
            <a:r>
              <a:rPr lang="es-ES_tradnl" dirty="0" err="1" smtClean="0"/>
              <a:t>production</a:t>
            </a:r>
            <a:r>
              <a:rPr lang="es-ES_tradnl" dirty="0" smtClean="0"/>
              <a:t> of </a:t>
            </a:r>
            <a:r>
              <a:rPr lang="es-ES_tradnl" dirty="0" err="1" smtClean="0"/>
              <a:t>chemical</a:t>
            </a:r>
            <a:r>
              <a:rPr lang="es-ES_tradnl" dirty="0" smtClean="0"/>
              <a:t> </a:t>
            </a:r>
            <a:r>
              <a:rPr lang="es-ES_tradnl" dirty="0" err="1" smtClean="0"/>
              <a:t>substances</a:t>
            </a:r>
            <a:r>
              <a:rPr lang="es-ES_tradnl" dirty="0" smtClean="0"/>
              <a:t>, etc.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 vital </a:t>
            </a:r>
            <a:r>
              <a:rPr lang="es-ES_tradnl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Interaction</a:t>
            </a:r>
            <a:endParaRPr lang="es-ES" dirty="0"/>
          </a:p>
        </p:txBody>
      </p:sp>
      <p:pic>
        <p:nvPicPr>
          <p:cNvPr id="7" name="6 Marcador de contenido" descr="Jellyfis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8" name="7 Marcador de contenido" descr="lem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2819" y="1981200"/>
            <a:ext cx="3810000" cy="3657600"/>
          </a:xfrm>
        </p:spPr>
      </p:pic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C00000"/>
                </a:solidFill>
              </a:rPr>
              <a:t>Reproduction</a:t>
            </a:r>
            <a:r>
              <a:rPr lang="es-ES_tradnl" dirty="0" smtClean="0"/>
              <a:t>:</a:t>
            </a:r>
          </a:p>
          <a:p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functions</a:t>
            </a:r>
            <a:r>
              <a:rPr lang="es-ES_tradnl" dirty="0" smtClean="0"/>
              <a:t> </a:t>
            </a:r>
            <a:r>
              <a:rPr lang="es-ES_tradnl" dirty="0" err="1" smtClean="0"/>
              <a:t>allows</a:t>
            </a:r>
            <a:r>
              <a:rPr lang="es-ES_tradnl" dirty="0" smtClean="0"/>
              <a:t>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produce new </a:t>
            </a:r>
            <a:r>
              <a:rPr lang="es-ES_tradnl" dirty="0" err="1" smtClean="0"/>
              <a:t>individuals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Types</a:t>
            </a:r>
            <a:r>
              <a:rPr lang="es-ES_tradnl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Asexual</a:t>
            </a:r>
            <a:r>
              <a:rPr lang="es-ES_tradnl" dirty="0" smtClean="0"/>
              <a:t>: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organism</a:t>
            </a:r>
            <a:r>
              <a:rPr lang="es-ES_tradnl" dirty="0" smtClean="0"/>
              <a:t> produces copies of </a:t>
            </a:r>
            <a:r>
              <a:rPr lang="es-ES_tradnl" dirty="0" err="1" smtClean="0"/>
              <a:t>itself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>
                <a:solidFill>
                  <a:srgbClr val="002060"/>
                </a:solidFill>
              </a:rPr>
              <a:t>Sexual</a:t>
            </a:r>
            <a:r>
              <a:rPr lang="es-ES_tradnl" dirty="0" smtClean="0"/>
              <a:t>: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parents</a:t>
            </a:r>
            <a:r>
              <a:rPr lang="es-ES_tradnl" dirty="0" smtClean="0"/>
              <a:t> are </a:t>
            </a:r>
            <a:r>
              <a:rPr lang="es-ES_tradnl" dirty="0" err="1" smtClean="0"/>
              <a:t>needed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produce </a:t>
            </a:r>
            <a:r>
              <a:rPr lang="es-ES_tradnl" dirty="0" err="1" smtClean="0"/>
              <a:t>descendents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share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genetic</a:t>
            </a:r>
            <a:r>
              <a:rPr lang="es-ES_tradnl" dirty="0" smtClean="0"/>
              <a:t> </a:t>
            </a:r>
            <a:r>
              <a:rPr lang="es-ES_tradnl" dirty="0" err="1" smtClean="0"/>
              <a:t>characteristics</a:t>
            </a:r>
            <a:r>
              <a:rPr lang="es-ES_tradnl" dirty="0" smtClean="0"/>
              <a:t> of </a:t>
            </a:r>
            <a:r>
              <a:rPr lang="es-ES_tradnl" dirty="0" err="1" smtClean="0"/>
              <a:t>them</a:t>
            </a:r>
            <a:r>
              <a:rPr lang="es-ES_tradnl" dirty="0" smtClean="0"/>
              <a:t>.</a:t>
            </a:r>
          </a:p>
          <a:p>
            <a:pPr marL="514350" indent="-514350">
              <a:buNone/>
            </a:pPr>
            <a:r>
              <a:rPr lang="es-ES_tradnl" dirty="0" err="1" smtClean="0"/>
              <a:t>Animals</a:t>
            </a:r>
            <a:r>
              <a:rPr lang="es-ES_tradnl" dirty="0" smtClean="0"/>
              <a:t> lay </a:t>
            </a:r>
            <a:r>
              <a:rPr lang="es-ES_tradnl" dirty="0" err="1" smtClean="0"/>
              <a:t>eggs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give</a:t>
            </a:r>
            <a:r>
              <a:rPr lang="es-ES_tradnl" dirty="0" smtClean="0"/>
              <a:t> </a:t>
            </a:r>
            <a:r>
              <a:rPr lang="es-ES_tradnl" dirty="0" err="1" smtClean="0"/>
              <a:t>birth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live</a:t>
            </a:r>
            <a:r>
              <a:rPr lang="es-ES_tradnl" dirty="0" smtClean="0"/>
              <a:t> </a:t>
            </a:r>
            <a:r>
              <a:rPr lang="es-ES_tradnl" dirty="0" err="1" smtClean="0"/>
              <a:t>young</a:t>
            </a:r>
            <a:r>
              <a:rPr lang="es-ES_tradnl" dirty="0" smtClean="0"/>
              <a:t>, </a:t>
            </a:r>
            <a:r>
              <a:rPr lang="es-ES_tradnl" dirty="0" err="1" smtClean="0"/>
              <a:t>plants</a:t>
            </a:r>
            <a:r>
              <a:rPr lang="es-ES_tradnl" dirty="0" smtClean="0"/>
              <a:t> produce </a:t>
            </a:r>
            <a:r>
              <a:rPr lang="es-ES_tradnl" dirty="0" err="1" smtClean="0"/>
              <a:t>seeds</a:t>
            </a:r>
            <a:r>
              <a:rPr lang="es-ES_tradnl" dirty="0" smtClean="0"/>
              <a:t>, bacteria divide </a:t>
            </a:r>
            <a:r>
              <a:rPr lang="es-ES_tradnl" dirty="0" err="1" smtClean="0"/>
              <a:t>into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copies.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2">
                    <a:lumMod val="75000"/>
                  </a:schemeClr>
                </a:solidFill>
              </a:rPr>
              <a:t>three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 vital </a:t>
            </a:r>
            <a:r>
              <a:rPr lang="es-ES_tradnl" dirty="0" err="1" smtClean="0">
                <a:solidFill>
                  <a:schemeClr val="tx2">
                    <a:lumMod val="75000"/>
                  </a:schemeClr>
                </a:solidFill>
              </a:rPr>
              <a:t>functions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Reproduction</a:t>
            </a:r>
            <a:endParaRPr lang="es-ES" dirty="0"/>
          </a:p>
        </p:txBody>
      </p:sp>
      <p:pic>
        <p:nvPicPr>
          <p:cNvPr id="7" name="6 Marcador de contenido" descr="Tuli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8" name="7 Marcador de contenido" descr="bacter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44331" y="2886075"/>
            <a:ext cx="2466975" cy="1847850"/>
          </a:xfrm>
        </p:spPr>
      </p:pic>
    </p:spTree>
  </p:cSld>
  <p:clrMapOvr>
    <a:masterClrMapping/>
  </p:clrMapOvr>
  <p:transition spd="med" advTm="13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816</Words>
  <Application>Microsoft Office PowerPoint</Application>
  <PresentationFormat>Presentación en pantalla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Papel</vt:lpstr>
      <vt:lpstr>Living things</vt:lpstr>
      <vt:lpstr>Charactertistics of living things</vt:lpstr>
      <vt:lpstr>Diapositiva 3</vt:lpstr>
      <vt:lpstr>The three vital functions</vt:lpstr>
      <vt:lpstr>Nutrition</vt:lpstr>
      <vt:lpstr>The three vital functions</vt:lpstr>
      <vt:lpstr>Interaction</vt:lpstr>
      <vt:lpstr>The three vital functions</vt:lpstr>
      <vt:lpstr>Reproduction</vt:lpstr>
      <vt:lpstr>What are living things made up of?</vt:lpstr>
      <vt:lpstr>Biomolecules</vt:lpstr>
      <vt:lpstr>Cells  (CELL THEORY)</vt:lpstr>
      <vt:lpstr>BASIC TYPES OF CELLS</vt:lpstr>
      <vt:lpstr>Prokaryotic cells</vt:lpstr>
      <vt:lpstr>Eukaryotic cells</vt:lpstr>
      <vt:lpstr>Eukariotic cells</vt:lpstr>
      <vt:lpstr>Differences </vt:lpstr>
      <vt:lpstr>Structure of a eukaryotic cell</vt:lpstr>
      <vt:lpstr>Classification of living things</vt:lpstr>
      <vt:lpstr>Levels</vt:lpstr>
      <vt:lpstr>Now guess the level!!</vt:lpstr>
      <vt:lpstr>Guess the level!!</vt:lpstr>
      <vt:lpstr>Diapositiva 23</vt:lpstr>
      <vt:lpstr>The 5 kingdoms</vt:lpstr>
      <vt:lpstr>The Kingdoms</vt:lpstr>
      <vt:lpstr>Classification</vt:lpstr>
      <vt:lpstr>What is a species?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creator>science</dc:creator>
  <cp:lastModifiedBy>Luis Emilio Palacios Peña</cp:lastModifiedBy>
  <cp:revision>18</cp:revision>
  <dcterms:created xsi:type="dcterms:W3CDTF">2013-03-02T16:20:05Z</dcterms:created>
  <dcterms:modified xsi:type="dcterms:W3CDTF">2013-04-10T08:16:26Z</dcterms:modified>
</cp:coreProperties>
</file>