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3" r:id="rId26"/>
    <p:sldId id="281" r:id="rId27"/>
    <p:sldId id="282" r:id="rId28"/>
  </p:sldIdLst>
  <p:sldSz cx="9144000" cy="6858000" type="screen4x3"/>
  <p:notesSz cx="6858000" cy="9144000"/>
  <p:embeddedFontLst>
    <p:embeddedFont>
      <p:font typeface="Tahoma" panose="020B0604030504040204" pitchFamily="34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705118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1392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275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3466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3727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5195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4470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3953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42010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80343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66197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1760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34770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85972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89706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35474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4851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90586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57822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483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9570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2281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9237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1004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1144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9934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1696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1150937" y="617537"/>
            <a:ext cx="7793036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9144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781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en-US" sz="1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150937" y="617537"/>
            <a:ext cx="7793036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1182687" y="2017711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098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87959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524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00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5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9144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781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en-US" sz="1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87959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524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00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5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990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68580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en-US" sz="1400" b="0" i="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 rot="5400000">
            <a:off x="5222081" y="2399506"/>
            <a:ext cx="5514975" cy="1951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 rot="5400000">
            <a:off x="1243806" y="524669"/>
            <a:ext cx="5514975" cy="5700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098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87959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524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00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5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9144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781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en-US" sz="1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150937" y="617537"/>
            <a:ext cx="7793036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 rot="5400000">
            <a:off x="3011486" y="188911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098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87959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524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00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5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9144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781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en-US" sz="1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9144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6781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en-US" sz="1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098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87959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524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00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5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9144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781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en-US" sz="1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9144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781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en-US" sz="1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2159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714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ct val="500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7271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550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778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778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778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778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778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2159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714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ct val="500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7271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550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778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778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778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778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778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9144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781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en-US" sz="1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150937" y="617537"/>
            <a:ext cx="7793036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182687" y="2017713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3622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20193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65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65735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54999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7145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7145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7145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7145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7145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5145087" y="2017713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3622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20193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65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65735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54999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7145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7145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7145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7145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7145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9144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781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en-US" sz="1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9144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781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en-US" sz="1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/>
        </p:nvSpPr>
        <p:spPr>
          <a:xfrm>
            <a:off x="417512" y="1098550"/>
            <a:ext cx="438150" cy="4746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" name="Shape 7"/>
          <p:cNvSpPr txBox="1"/>
          <p:nvPr/>
        </p:nvSpPr>
        <p:spPr>
          <a:xfrm>
            <a:off x="800100" y="1098550"/>
            <a:ext cx="328611" cy="47466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" name="Shape 8"/>
          <p:cNvSpPr txBox="1"/>
          <p:nvPr/>
        </p:nvSpPr>
        <p:spPr>
          <a:xfrm>
            <a:off x="541337" y="1520825"/>
            <a:ext cx="422275" cy="474661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" name="Shape 9"/>
          <p:cNvSpPr txBox="1"/>
          <p:nvPr/>
        </p:nvSpPr>
        <p:spPr>
          <a:xfrm>
            <a:off x="911225" y="1520825"/>
            <a:ext cx="368299" cy="474661"/>
          </a:xfrm>
          <a:prstGeom prst="rect">
            <a:avLst/>
          </a:prstGeom>
          <a:gradFill>
            <a:gsLst>
              <a:gs pos="0">
                <a:schemeClr val="folHlink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" name="Shape 10"/>
          <p:cNvSpPr txBox="1"/>
          <p:nvPr/>
        </p:nvSpPr>
        <p:spPr>
          <a:xfrm>
            <a:off x="127000" y="1447800"/>
            <a:ext cx="560387" cy="422275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chemeClr val="hlink"/>
              </a:gs>
            </a:gsLst>
            <a:lin ang="189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" name="Shape 11"/>
          <p:cNvSpPr txBox="1"/>
          <p:nvPr/>
        </p:nvSpPr>
        <p:spPr>
          <a:xfrm>
            <a:off x="762000" y="990600"/>
            <a:ext cx="31750" cy="105251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Shape 12"/>
          <p:cNvSpPr txBox="1"/>
          <p:nvPr/>
        </p:nvSpPr>
        <p:spPr>
          <a:xfrm>
            <a:off x="442912" y="1781175"/>
            <a:ext cx="8226425" cy="3175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1150937" y="617537"/>
            <a:ext cx="7793036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1182687" y="2017711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098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87959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524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00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5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9144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6781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en-US" sz="1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Shape 82"/>
          <p:cNvGrpSpPr/>
          <p:nvPr/>
        </p:nvGrpSpPr>
        <p:grpSpPr>
          <a:xfrm>
            <a:off x="0" y="2438400"/>
            <a:ext cx="9009062" cy="1052511"/>
            <a:chOff x="0" y="2438400"/>
            <a:chExt cx="9009062" cy="1052511"/>
          </a:xfrm>
        </p:grpSpPr>
        <p:grpSp>
          <p:nvGrpSpPr>
            <p:cNvPr id="83" name="Shape 83"/>
            <p:cNvGrpSpPr/>
            <p:nvPr/>
          </p:nvGrpSpPr>
          <p:grpSpPr>
            <a:xfrm>
              <a:off x="290512" y="2546349"/>
              <a:ext cx="711200" cy="474661"/>
              <a:chOff x="1143000" y="533400"/>
              <a:chExt cx="990600" cy="685799"/>
            </a:xfrm>
          </p:grpSpPr>
          <p:sp>
            <p:nvSpPr>
              <p:cNvPr id="84" name="Shape 84"/>
              <p:cNvSpPr txBox="1"/>
              <p:nvPr/>
            </p:nvSpPr>
            <p:spPr>
              <a:xfrm>
                <a:off x="1143000" y="533400"/>
                <a:ext cx="609599" cy="6857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5" name="Shape 85"/>
              <p:cNvSpPr txBox="1"/>
              <p:nvPr/>
            </p:nvSpPr>
            <p:spPr>
              <a:xfrm>
                <a:off x="1676400" y="533400"/>
                <a:ext cx="457200" cy="685799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grpSp>
          <p:nvGrpSpPr>
            <p:cNvPr id="86" name="Shape 86"/>
            <p:cNvGrpSpPr/>
            <p:nvPr/>
          </p:nvGrpSpPr>
          <p:grpSpPr>
            <a:xfrm>
              <a:off x="414336" y="2968624"/>
              <a:ext cx="738186" cy="474661"/>
              <a:chOff x="1447800" y="4191000"/>
              <a:chExt cx="1066798" cy="685799"/>
            </a:xfrm>
          </p:grpSpPr>
          <p:sp>
            <p:nvSpPr>
              <p:cNvPr id="87" name="Shape 87"/>
              <p:cNvSpPr txBox="1"/>
              <p:nvPr/>
            </p:nvSpPr>
            <p:spPr>
              <a:xfrm>
                <a:off x="1447800" y="4191000"/>
                <a:ext cx="609599" cy="6857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8" name="Shape 88"/>
              <p:cNvSpPr txBox="1"/>
              <p:nvPr/>
            </p:nvSpPr>
            <p:spPr>
              <a:xfrm>
                <a:off x="1982786" y="4191000"/>
                <a:ext cx="531811" cy="685799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89" name="Shape 89"/>
            <p:cNvSpPr txBox="1"/>
            <p:nvPr/>
          </p:nvSpPr>
          <p:spPr>
            <a:xfrm>
              <a:off x="0" y="2895600"/>
              <a:ext cx="560387" cy="422275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hlink"/>
                </a:gs>
              </a:gsLst>
              <a:lin ang="189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0" name="Shape 90"/>
            <p:cNvSpPr txBox="1"/>
            <p:nvPr/>
          </p:nvSpPr>
          <p:spPr>
            <a:xfrm>
              <a:off x="635000" y="2438400"/>
              <a:ext cx="31750" cy="1052511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1" name="Shape 91"/>
            <p:cNvSpPr txBox="1"/>
            <p:nvPr/>
          </p:nvSpPr>
          <p:spPr>
            <a:xfrm rot="10800000" flipH="1">
              <a:off x="315912" y="3260725"/>
              <a:ext cx="8693150" cy="55561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1150937" y="617537"/>
            <a:ext cx="7793036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1182687" y="2017711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098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87959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524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00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5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990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68580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en-US" sz="1400" b="0" i="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 descr="https://thumbs.dreamstime.com/x/word-cloud-scientific-method-2719876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8400" y="1295400"/>
            <a:ext cx="4592637" cy="502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/>
        </p:nvSpPr>
        <p:spPr>
          <a:xfrm>
            <a:off x="685800" y="2438400"/>
            <a:ext cx="4190999" cy="2678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 order to be classified as a fact, it must be </a:t>
            </a:r>
            <a:r>
              <a:rPr lang="en-US" sz="2400" b="1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observable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and </a:t>
            </a:r>
            <a:r>
              <a:rPr lang="en-US" sz="2400" b="1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true at all times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It must undergo a process of investigation. </a:t>
            </a:r>
            <a:r>
              <a:rPr lang="en-US" sz="2400" b="1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This is the Scientific Method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</a:p>
        </p:txBody>
      </p:sp>
      <p:pic>
        <p:nvPicPr>
          <p:cNvPr id="184" name="Shape 184" descr="http://weirdsciencekids.com/images/Scientific_Method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3000" y="2133600"/>
            <a:ext cx="3805237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1150937" y="617537"/>
            <a:ext cx="7793036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The Scientific Method</a:t>
            </a:r>
          </a:p>
        </p:txBody>
      </p:sp>
      <p:pic>
        <p:nvPicPr>
          <p:cNvPr id="186" name="Shape 186" descr="https://www.nps.gov/cagr/learn/kidsyouth/images/scientist-www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1400" y="381000"/>
            <a:ext cx="990599" cy="14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/>
        </p:nvSpPr>
        <p:spPr>
          <a:xfrm>
            <a:off x="685800" y="2438400"/>
            <a:ext cx="7467600" cy="2678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1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EXAMPLE 1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People born under the sign of Leo are natural born leaders.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Is it a fact? Prove it!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92" name="Shape 192" descr="http://3.bp.blogspot.com/-J-8Qy94EqHY/TVfLnzup-zI/AAAAAAAAACk/kRdFR4rdAGA/s1600/tribal_zodiac_V_Leo_by_Sakashim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6800" y="2895600"/>
            <a:ext cx="3275011" cy="358139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1150937" y="617537"/>
            <a:ext cx="7793036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The Scientific Method</a:t>
            </a:r>
          </a:p>
        </p:txBody>
      </p:sp>
      <p:pic>
        <p:nvPicPr>
          <p:cNvPr id="194" name="Shape 194" descr="https://www.nps.gov/cagr/learn/kidsyouth/images/scientist-www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1400" y="381000"/>
            <a:ext cx="990599" cy="14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/>
        </p:nvSpPr>
        <p:spPr>
          <a:xfrm>
            <a:off x="838200" y="2438400"/>
            <a:ext cx="7696199" cy="37861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1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SCIENTIFIC APROACH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-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My brother was born on August the second.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-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Therefore my brother is Leo.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-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My brother has got lots of strengths but he is not a natural leader.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-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Therefore not all the Leo are natural leaders.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1150937" y="617537"/>
            <a:ext cx="7793036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The Scientific Method</a:t>
            </a:r>
          </a:p>
        </p:txBody>
      </p:sp>
      <p:pic>
        <p:nvPicPr>
          <p:cNvPr id="201" name="Shape 201" descr="https://www.nps.gov/cagr/learn/kidsyouth/images/scientist-www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1400" y="381000"/>
            <a:ext cx="990599" cy="14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/>
        </p:nvSpPr>
        <p:spPr>
          <a:xfrm>
            <a:off x="838200" y="3124200"/>
            <a:ext cx="7543800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It is not a fact! A fact must be observable and true at all times.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1150937" y="617537"/>
            <a:ext cx="7793036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The Scientific Method</a:t>
            </a:r>
          </a:p>
        </p:txBody>
      </p:sp>
      <p:pic>
        <p:nvPicPr>
          <p:cNvPr id="208" name="Shape 208" descr="https://www.nps.gov/cagr/learn/kidsyouth/images/scientist-www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1400" y="381000"/>
            <a:ext cx="990599" cy="14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/>
        </p:nvSpPr>
        <p:spPr>
          <a:xfrm>
            <a:off x="685800" y="2438400"/>
            <a:ext cx="7467600" cy="19383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1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EXAMPLE 2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Basque people speak Euskera.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Is it a fact? Prove it!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14" name="Shape 214" descr="http://piccolowalkingtours.com/wp-content/uploads/2015/11/basque0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4114800"/>
            <a:ext cx="6248399" cy="253047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1150937" y="617537"/>
            <a:ext cx="7793036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The Scientific Method</a:t>
            </a:r>
          </a:p>
        </p:txBody>
      </p:sp>
      <p:pic>
        <p:nvPicPr>
          <p:cNvPr id="216" name="Shape 216" descr="https://www.nps.gov/cagr/learn/kidsyouth/images/scientist-www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1400" y="381000"/>
            <a:ext cx="990599" cy="14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/>
        </p:nvSpPr>
        <p:spPr>
          <a:xfrm>
            <a:off x="838200" y="2438400"/>
            <a:ext cx="7696199" cy="3140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200" b="1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SCIENTIFIC APROACH</a:t>
            </a: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-"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Iker was born in Vitoria.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-"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Therefore Iker is Basque.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-"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Iker knows only how to speak castellano.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-"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Therefore not all the Basque people speak Euskera.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1150937" y="617537"/>
            <a:ext cx="7793036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The Scientific Method</a:t>
            </a:r>
          </a:p>
        </p:txBody>
      </p:sp>
      <p:pic>
        <p:nvPicPr>
          <p:cNvPr id="223" name="Shape 223" descr="https://www.nps.gov/cagr/learn/kidsyouth/images/scientist-www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1400" y="381000"/>
            <a:ext cx="990599" cy="14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/>
        </p:nvSpPr>
        <p:spPr>
          <a:xfrm>
            <a:off x="838200" y="3124200"/>
            <a:ext cx="7543800" cy="1200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It is not a fact! Though many Basque people speak Euskera, not all do. A fact must be observable and true at all times.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1150937" y="617537"/>
            <a:ext cx="7793036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The Scientific Method</a:t>
            </a:r>
          </a:p>
        </p:txBody>
      </p:sp>
      <p:pic>
        <p:nvPicPr>
          <p:cNvPr id="230" name="Shape 230" descr="https://www.nps.gov/cagr/learn/kidsyouth/images/scientist-www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1400" y="381000"/>
            <a:ext cx="990599" cy="14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Shape 235" descr="http://payload.cargocollective.com/1/3/119514/1556570/rw_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3733800"/>
            <a:ext cx="2209799" cy="268604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/>
          <p:nvPr/>
        </p:nvSpPr>
        <p:spPr>
          <a:xfrm>
            <a:off x="685800" y="2514600"/>
            <a:ext cx="8001000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As a student, you can explore the world and solve everyday problems using the scientific method. </a:t>
            </a:r>
          </a:p>
        </p:txBody>
      </p:sp>
      <p:pic>
        <p:nvPicPr>
          <p:cNvPr id="237" name="Shape 237" descr="http://cdn.davidwolfe.com/wp-content/uploads/2015/09/how-many-trees-in-world-759x397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0" y="4267200"/>
            <a:ext cx="4267199" cy="223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1150937" y="617537"/>
            <a:ext cx="7793036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The Scientific Method</a:t>
            </a:r>
          </a:p>
        </p:txBody>
      </p:sp>
      <p:pic>
        <p:nvPicPr>
          <p:cNvPr id="239" name="Shape 239" descr="https://www.nps.gov/cagr/learn/kidsyouth/images/scientist-www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91400" y="381000"/>
            <a:ext cx="990599" cy="14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1150937" y="884237"/>
            <a:ext cx="7793036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The Scientific Method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x="685800" y="2514600"/>
            <a:ext cx="8001000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Scientific Method is a systematic way of investigating in order to solve problems. </a:t>
            </a:r>
          </a:p>
        </p:txBody>
      </p:sp>
      <p:pic>
        <p:nvPicPr>
          <p:cNvPr id="246" name="Shape 246" descr="https://aos.iacpublishinglabs.com/question/aq/1400px-788px/systematic-observation-psychology_62ca7bb505ed13ff.jpg?domain=cx.aos.ask.co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600" y="3581400"/>
            <a:ext cx="5619750" cy="315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 descr="https://www.nps.gov/cagr/learn/kidsyouth/images/scientist-www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1400" y="381000"/>
            <a:ext cx="990599" cy="14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1150937" y="884237"/>
            <a:ext cx="7793036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The Scientific Method</a:t>
            </a:r>
          </a:p>
        </p:txBody>
      </p:sp>
      <p:sp>
        <p:nvSpPr>
          <p:cNvPr id="253" name="Shape 253"/>
          <p:cNvSpPr txBox="1"/>
          <p:nvPr/>
        </p:nvSpPr>
        <p:spPr>
          <a:xfrm>
            <a:off x="533400" y="2133600"/>
            <a:ext cx="8458200" cy="45862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Scientific Method involves 6 steps: </a:t>
            </a:r>
            <a:endParaRPr lang="en-US" sz="2000" b="0" i="0" u="none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 </a:t>
            </a:r>
            <a:r>
              <a:rPr lang="en-US" sz="20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1.Observation</a:t>
            </a:r>
            <a:endParaRPr lang="en-US" sz="20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0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State the problem or ask questions (Observation)</a:t>
            </a: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0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Form a hypothesis</a:t>
            </a: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0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4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Test your hypothesis by experimentation</a:t>
            </a: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0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Record and analyze data</a:t>
            </a: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0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State a conclusion</a:t>
            </a: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0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0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Finally: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Report your findings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54" name="Shape 254" descr="https://www.nps.gov/cagr/learn/kidsyouth/images/scientist-www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1400" y="381000"/>
            <a:ext cx="990599" cy="14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/>
        </p:nvSpPr>
        <p:spPr>
          <a:xfrm>
            <a:off x="1143000" y="2438400"/>
            <a:ext cx="5003800" cy="341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Earth revolves around the Sun.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Is this a fact? 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1150937" y="617537"/>
            <a:ext cx="7793036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The Scientific Method</a:t>
            </a:r>
          </a:p>
        </p:txBody>
      </p:sp>
      <p:pic>
        <p:nvPicPr>
          <p:cNvPr id="114" name="Shape 114" descr="https://sciencesource2.pearsoncanada.ca/images/quiz_earthrotatio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0" y="3048000"/>
            <a:ext cx="4854575" cy="274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 descr="https://www.nps.gov/cagr/learn/kidsyouth/images/scientist-www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1400" y="381000"/>
            <a:ext cx="990599" cy="14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1150937" y="884237"/>
            <a:ext cx="7793036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The Scientific Method</a:t>
            </a:r>
          </a:p>
        </p:txBody>
      </p:sp>
      <p:sp>
        <p:nvSpPr>
          <p:cNvPr id="260" name="Shape 260"/>
          <p:cNvSpPr txBox="1"/>
          <p:nvPr/>
        </p:nvSpPr>
        <p:spPr>
          <a:xfrm>
            <a:off x="914400" y="2133600"/>
            <a:ext cx="7086600" cy="2800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600" b="1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1, 2. </a:t>
            </a:r>
            <a:r>
              <a:rPr lang="en-US" sz="1600" b="1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State the problem or ask questions (Observation)</a:t>
            </a:r>
            <a:r>
              <a:rPr lang="en-US" sz="16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You observe something using your senses. What you see makes you ask a question or state a problem.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6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6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We will use this problem: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6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600" b="1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Problem/Observation: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6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6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Half of the class are sleeping during Science lesson.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61" name="Shape 261" descr="detectiv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3200" y="5029200"/>
            <a:ext cx="1828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Shape 262"/>
          <p:cNvSpPr/>
          <p:nvPr/>
        </p:nvSpPr>
        <p:spPr>
          <a:xfrm>
            <a:off x="1676400" y="4513262"/>
            <a:ext cx="4876799" cy="1031875"/>
          </a:xfrm>
          <a:prstGeom prst="wedgeEllipseCallout">
            <a:avLst>
              <a:gd name="adj1" fmla="val 22929"/>
              <a:gd name="adj2" fmla="val 19721"/>
            </a:avLst>
          </a:prstGeom>
          <a:solidFill>
            <a:srgbClr val="FFFF99"/>
          </a:solidFill>
          <a:ln w="222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3" name="Shape 263"/>
          <p:cNvSpPr txBox="1"/>
          <p:nvPr/>
        </p:nvSpPr>
        <p:spPr>
          <a:xfrm>
            <a:off x="2743200" y="4800600"/>
            <a:ext cx="2517774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AH—Look at this!</a:t>
            </a:r>
          </a:p>
        </p:txBody>
      </p:sp>
      <p:pic>
        <p:nvPicPr>
          <p:cNvPr id="264" name="Shape 264" descr="AMCONFU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3886200"/>
            <a:ext cx="1077912" cy="2319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 descr="https://www.nps.gov/cagr/learn/kidsyouth/images/scientist-www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91400" y="381000"/>
            <a:ext cx="990599" cy="14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Shape 270" descr="AMIDE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200" y="2057400"/>
            <a:ext cx="1295400" cy="393382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1150937" y="884237"/>
            <a:ext cx="7793036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The Scientific Method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381000" y="2286000"/>
            <a:ext cx="7162799" cy="3140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r>
              <a:rPr lang="en-US" sz="1800" b="1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1800" b="1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Form a hypothesis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</a:t>
            </a:r>
            <a:r>
              <a:rPr lang="en-US" sz="1800" b="1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hypothesis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is an educated guess or a simple statement that presents the possible solution to the problem.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1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1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Hypothesis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You guess that may be most of them stayed up late last night by watching the football final between Real Madrid and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Athlético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 Madrid and using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WhattsApp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</a:p>
        </p:txBody>
      </p:sp>
      <p:pic>
        <p:nvPicPr>
          <p:cNvPr id="273" name="Shape 273" descr="https://www.nps.gov/cagr/learn/kidsyouth/images/scientist-www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1400" y="381000"/>
            <a:ext cx="990599" cy="14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1150937" y="884237"/>
            <a:ext cx="7793036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The Scientific Method</a:t>
            </a:r>
          </a:p>
        </p:txBody>
      </p:sp>
      <p:sp>
        <p:nvSpPr>
          <p:cNvPr id="279" name="Shape 279"/>
          <p:cNvSpPr txBox="1"/>
          <p:nvPr/>
        </p:nvSpPr>
        <p:spPr>
          <a:xfrm>
            <a:off x="381000" y="2286000"/>
            <a:ext cx="8458200" cy="2308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4</a:t>
            </a:r>
            <a:r>
              <a:rPr lang="en-US" sz="1800" b="1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1800" b="1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Test your hypothesis by experimentation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 experiment is a set of specific observations. It is a test of your hypothesis.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1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Experimentation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Upon going home, you open your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WhattsApp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group and see most of the class were still online by 2 in the morning chatting about the game.</a:t>
            </a:r>
          </a:p>
        </p:txBody>
      </p:sp>
      <p:pic>
        <p:nvPicPr>
          <p:cNvPr id="280" name="Shape 280" descr="AMPROB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3200" y="4114800"/>
            <a:ext cx="2438399" cy="2395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Shape 281" descr="https://www.nps.gov/cagr/learn/kidsyouth/images/scientist-www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1400" y="381000"/>
            <a:ext cx="990599" cy="14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Shape 286" descr="http://i.stack.imgur.com/SzO5i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4800600"/>
            <a:ext cx="3657600" cy="1874836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1150937" y="884237"/>
            <a:ext cx="7793036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The Scientific Method</a:t>
            </a:r>
          </a:p>
        </p:txBody>
      </p:sp>
      <p:sp>
        <p:nvSpPr>
          <p:cNvPr id="288" name="Shape 288"/>
          <p:cNvSpPr txBox="1"/>
          <p:nvPr/>
        </p:nvSpPr>
        <p:spPr>
          <a:xfrm>
            <a:off x="457200" y="2438400"/>
            <a:ext cx="7000875" cy="23383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6.</a:t>
            </a:r>
            <a:r>
              <a:rPr lang="en-US" sz="1800" b="1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1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Record and analyze data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Some forms of analyzing data: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AutoNum type="arabicPeriod"/>
            </a:pP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Through a table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AutoNum type="arabicPeriod"/>
            </a:pP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Using a chart or a diagram.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 you, the data are the times you can see in the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whattsapp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chat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</p:txBody>
      </p:sp>
      <p:pic>
        <p:nvPicPr>
          <p:cNvPr id="289" name="Shape 289" descr="AMDISAS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5800" y="3314700"/>
            <a:ext cx="4648199" cy="354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 descr="https://www.nps.gov/cagr/learn/kidsyouth/images/scientist-www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91400" y="381000"/>
            <a:ext cx="990599" cy="14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1150937" y="884237"/>
            <a:ext cx="7793036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The Scientific Method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457200" y="2362200"/>
            <a:ext cx="7848599" cy="25860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1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5. State your conclusion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conclusion is an answer to the problem. It must support the hypothesis.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1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Conclusion: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Half of the class are sleeping during Science lesson because they slept late at night to watch the football match and chatted endlessly with their </a:t>
            </a:r>
            <a:r>
              <a:rPr lang="en-US" sz="1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whattsapp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friends.</a:t>
            </a:r>
          </a:p>
        </p:txBody>
      </p:sp>
      <p:pic>
        <p:nvPicPr>
          <p:cNvPr id="297" name="Shape 297" descr="bigmout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9400" y="2667000"/>
            <a:ext cx="2076449" cy="380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Shape 298" descr="https://www.nps.gov/cagr/learn/kidsyouth/images/scientist-www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1400" y="381000"/>
            <a:ext cx="990599" cy="1485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1830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/>
        </p:nvSpPr>
        <p:spPr>
          <a:xfrm>
            <a:off x="457200" y="2362200"/>
            <a:ext cx="7848599" cy="2308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1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1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Report your findings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Finally, it will be good to have someone else look at your findings to help you find any mistakes or unusual results.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Remember that for a conclusion to be verified true, </a:t>
            </a:r>
            <a:r>
              <a:rPr lang="en-US" sz="1800" b="1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it must be repeatable at all times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when performing the experiment.</a:t>
            </a:r>
          </a:p>
        </p:txBody>
      </p:sp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1150937" y="617537"/>
            <a:ext cx="7793036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The Scientific Method</a:t>
            </a:r>
          </a:p>
        </p:txBody>
      </p:sp>
      <p:pic>
        <p:nvPicPr>
          <p:cNvPr id="305" name="Shape 305" descr="https://www.nps.gov/cagr/learn/kidsyouth/images/scientist-www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1400" y="381000"/>
            <a:ext cx="990599" cy="14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/>
        </p:nvSpPr>
        <p:spPr>
          <a:xfrm>
            <a:off x="457200" y="2362200"/>
            <a:ext cx="7848599" cy="2862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1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 if your conclusion doesn’t support your hypothesis?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Make a new hypothesis and perform a new experiment until you arrive to the same conclusion.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1150937" y="617537"/>
            <a:ext cx="7793036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The Scientific Method</a:t>
            </a:r>
          </a:p>
        </p:txBody>
      </p:sp>
      <p:pic>
        <p:nvPicPr>
          <p:cNvPr id="312" name="Shape 312" descr="https://www.nps.gov/cagr/learn/kidsyouth/images/scientist-www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1400" y="381000"/>
            <a:ext cx="990599" cy="14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1150937" y="617537"/>
            <a:ext cx="7793036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The Scientific Method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381000" y="2438400"/>
            <a:ext cx="7391399" cy="37861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Friday the thirteenth is an unlucky day.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Is this a fact? </a:t>
            </a:r>
          </a:p>
        </p:txBody>
      </p:sp>
      <p:pic>
        <p:nvPicPr>
          <p:cNvPr id="122" name="Shape 122" descr="http://nationwide-appraisals.com/wp-content/uploads/Friday-the-13th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4400" y="2971800"/>
            <a:ext cx="3352799" cy="335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 descr="https://www.nps.gov/cagr/learn/kidsyouth/images/scientist-www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1400" y="381000"/>
            <a:ext cx="990599" cy="14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 descr="http://s3.amazonaws.com/s3.timetoast.com/public/uploads/photos/4668708/cell_theory.png?13841975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1905000"/>
            <a:ext cx="4190999" cy="377348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7793036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The Scientific Method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533400" y="2895600"/>
            <a:ext cx="4946650" cy="15700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Every cell comes from another cell.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Is this a fact? </a:t>
            </a:r>
          </a:p>
        </p:txBody>
      </p:sp>
      <p:pic>
        <p:nvPicPr>
          <p:cNvPr id="131" name="Shape 131" descr="https://www.nps.gov/cagr/learn/kidsyouth/images/scientist-www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1400" y="381000"/>
            <a:ext cx="990599" cy="14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1150937" y="617537"/>
            <a:ext cx="7793036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The Scientific Method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381000" y="2438400"/>
            <a:ext cx="4876799" cy="30464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Our fate is written in the stars.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Is this a fact?</a:t>
            </a:r>
          </a:p>
        </p:txBody>
      </p:sp>
      <p:pic>
        <p:nvPicPr>
          <p:cNvPr id="138" name="Shape 138" descr="https://s-media-cache-ak0.pinimg.com/236x/85/ec/11/85ec1161f19efbd2be92b88d067ba7c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8800" y="1828800"/>
            <a:ext cx="2886074" cy="437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 descr="https://www.nps.gov/cagr/learn/kidsyouth/images/scientist-www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1400" y="381000"/>
            <a:ext cx="990599" cy="14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/>
        </p:nvSpPr>
        <p:spPr>
          <a:xfrm>
            <a:off x="762000" y="2819400"/>
            <a:ext cx="3886200" cy="10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Superstitions are beliefs, which are not usually explained using the methods of Natural Science. </a:t>
            </a:r>
          </a:p>
        </p:txBody>
      </p:sp>
      <p:pic>
        <p:nvPicPr>
          <p:cNvPr id="153" name="Shape 153" descr="http://st-listas.20minutos.es/images/2011-01/271680/2843801_640px.jpg?13508163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7800" y="1905000"/>
            <a:ext cx="2687636" cy="358139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1150937" y="617537"/>
            <a:ext cx="7793036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The Scientific Method</a:t>
            </a:r>
          </a:p>
        </p:txBody>
      </p:sp>
      <p:pic>
        <p:nvPicPr>
          <p:cNvPr id="155" name="Shape 155" descr="https://www.nps.gov/cagr/learn/kidsyouth/images/scientist-www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1400" y="381000"/>
            <a:ext cx="990599" cy="14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/>
        </p:nvSpPr>
        <p:spPr>
          <a:xfrm>
            <a:off x="685800" y="2438400"/>
            <a:ext cx="6096000" cy="10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Superstitions cannot be verified as 100% true because they are only based on </a:t>
            </a:r>
            <a:r>
              <a:rPr lang="en-US" sz="2000" b="1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observation</a:t>
            </a: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and </a:t>
            </a:r>
            <a:r>
              <a:rPr lang="en-US" sz="2000" b="1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hypothesis</a:t>
            </a: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</a:p>
        </p:txBody>
      </p:sp>
      <p:pic>
        <p:nvPicPr>
          <p:cNvPr id="161" name="Shape 161" descr="https://encrypted-tbn3.gstatic.com/images?q=tbn:ANd9GcTip9828chK4d4tWAWsIzHcukC9gXHxqo3r4GFPU1t_lmiAxFh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3429000"/>
            <a:ext cx="4237036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150937" y="617537"/>
            <a:ext cx="7793036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The Scientific Method</a:t>
            </a:r>
          </a:p>
        </p:txBody>
      </p:sp>
      <p:pic>
        <p:nvPicPr>
          <p:cNvPr id="163" name="Shape 163" descr="https://www.nps.gov/cagr/learn/kidsyouth/images/scientist-www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1400" y="381000"/>
            <a:ext cx="990599" cy="14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hape 168" descr="A superstition flowchart  "/>
          <p:cNvPicPr preferRelativeResize="0"/>
          <p:nvPr/>
        </p:nvPicPr>
        <p:blipFill rotWithShape="1">
          <a:blip r:embed="rId3">
            <a:alphaModFix/>
          </a:blip>
          <a:srcRect l="27250" t="8421" r="15401" b="7368"/>
          <a:stretch/>
        </p:blipFill>
        <p:spPr>
          <a:xfrm>
            <a:off x="2514600" y="2057400"/>
            <a:ext cx="3484562" cy="287972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/>
        </p:nvSpPr>
        <p:spPr>
          <a:xfrm>
            <a:off x="2514600" y="5181600"/>
            <a:ext cx="3957636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Why is not reliable?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1150937" y="617537"/>
            <a:ext cx="7793036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The Scientific Method</a:t>
            </a:r>
          </a:p>
        </p:txBody>
      </p:sp>
      <p:pic>
        <p:nvPicPr>
          <p:cNvPr id="171" name="Shape 171" descr="https://www.nps.gov/cagr/learn/kidsyouth/images/scientist-www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1400" y="381000"/>
            <a:ext cx="990599" cy="14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/>
        </p:nvSpPr>
        <p:spPr>
          <a:xfrm>
            <a:off x="152400" y="3429000"/>
            <a:ext cx="8839199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4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Because it has not been tested true!!!! 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1150937" y="617537"/>
            <a:ext cx="7793036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The Scientific Method</a:t>
            </a:r>
          </a:p>
        </p:txBody>
      </p:sp>
      <p:pic>
        <p:nvPicPr>
          <p:cNvPr id="178" name="Shape 178" descr="https://www.nps.gov/cagr/learn/kidsyouth/images/scientist-www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1400" y="381000"/>
            <a:ext cx="990599" cy="14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734</Words>
  <Application>Microsoft Office PowerPoint</Application>
  <PresentationFormat>Presentación en pantalla (4:3)</PresentationFormat>
  <Paragraphs>159</Paragraphs>
  <Slides>26</Slides>
  <Notes>26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Noto Sans Symbols</vt:lpstr>
      <vt:lpstr>Tahoma</vt:lpstr>
      <vt:lpstr>Arial</vt:lpstr>
      <vt:lpstr>Blends</vt:lpstr>
      <vt:lpstr>1_Blends</vt:lpstr>
      <vt:lpstr>Presentación de PowerPoint</vt:lpstr>
      <vt:lpstr>The Scientific Method</vt:lpstr>
      <vt:lpstr>The Scientific Method</vt:lpstr>
      <vt:lpstr>The Scientific Method</vt:lpstr>
      <vt:lpstr>The Scientific Method</vt:lpstr>
      <vt:lpstr>The Scientific Method</vt:lpstr>
      <vt:lpstr>The Scientific Method</vt:lpstr>
      <vt:lpstr>The Scientific Method</vt:lpstr>
      <vt:lpstr>The Scientific Method</vt:lpstr>
      <vt:lpstr>The Scientific Method</vt:lpstr>
      <vt:lpstr>The Scientific Method</vt:lpstr>
      <vt:lpstr>The Scientific Method</vt:lpstr>
      <vt:lpstr>The Scientific Method</vt:lpstr>
      <vt:lpstr>The Scientific Method</vt:lpstr>
      <vt:lpstr>The Scientific Method</vt:lpstr>
      <vt:lpstr>The Scientific Method</vt:lpstr>
      <vt:lpstr>The Scientific Method</vt:lpstr>
      <vt:lpstr>The Scientific Method</vt:lpstr>
      <vt:lpstr>The Scientific Method</vt:lpstr>
      <vt:lpstr>The Scientific Method</vt:lpstr>
      <vt:lpstr>The Scientific Method</vt:lpstr>
      <vt:lpstr>The Scientific Method</vt:lpstr>
      <vt:lpstr>The Scientific Method</vt:lpstr>
      <vt:lpstr>The Scientific Method</vt:lpstr>
      <vt:lpstr>The Scientific Method</vt:lpstr>
      <vt:lpstr>The Scientific Method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Elena Pozo Pascual</dc:creator>
  <cp:lastModifiedBy>Usuario</cp:lastModifiedBy>
  <cp:revision>3</cp:revision>
  <dcterms:modified xsi:type="dcterms:W3CDTF">2020-10-05T16:48:11Z</dcterms:modified>
</cp:coreProperties>
</file>