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s-ES" smtClean="0">
                <a:uFillTx/>
              </a:rPr>
              <a:t>Haga clic para modificar el estilo de subtítulo del patrón</a:t>
            </a:r>
            <a:endParaRPr lang="es-ES">
              <a:uFillTx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1F00-F625-4029-8636-19E0ABA0660E}" type="datetimeFigureOut">
              <a:rPr lang="es-ES" smtClean="0">
                <a:uFillTx/>
              </a:rPr>
              <a:t>04/10/2016</a:t>
            </a:fld>
            <a:endParaRPr lang="es-ES">
              <a:uFillTx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D428-04AD-46DA-BF14-8E3A4B6B62ED}" type="slidenum">
              <a:rPr lang="es-ES" smtClean="0">
                <a:uFillTx/>
              </a:rPr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1F00-F625-4029-8636-19E0ABA0660E}" type="datetimeFigureOut">
              <a:rPr lang="es-ES" smtClean="0">
                <a:uFillTx/>
              </a:rPr>
              <a:t>04/10/2016</a:t>
            </a:fld>
            <a:endParaRPr lang="es-ES">
              <a:uFillTx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D428-04AD-46DA-BF14-8E3A4B6B62ED}" type="slidenum">
              <a:rPr lang="es-ES" smtClean="0">
                <a:uFillTx/>
              </a:rPr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1F00-F625-4029-8636-19E0ABA0660E}" type="datetimeFigureOut">
              <a:rPr lang="es-ES" smtClean="0">
                <a:uFillTx/>
              </a:rPr>
              <a:t>04/10/2016</a:t>
            </a:fld>
            <a:endParaRPr lang="es-ES">
              <a:uFillTx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D428-04AD-46DA-BF14-8E3A4B6B62ED}" type="slidenum">
              <a:rPr lang="es-ES" smtClean="0">
                <a:uFillTx/>
              </a:rPr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1F00-F625-4029-8636-19E0ABA0660E}" type="datetimeFigureOut">
              <a:rPr lang="es-ES" smtClean="0">
                <a:uFillTx/>
              </a:rPr>
              <a:t>04/10/2016</a:t>
            </a:fld>
            <a:endParaRPr lang="es-ES">
              <a:uFillTx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D428-04AD-46DA-BF14-8E3A4B6B62ED}" type="slidenum">
              <a:rPr lang="es-ES" smtClean="0">
                <a:uFillTx/>
              </a:rPr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uFillTx/>
              </a:defRPr>
            </a:lvl1pPr>
          </a:lstStyle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1F00-F625-4029-8636-19E0ABA0660E}" type="datetimeFigureOut">
              <a:rPr lang="es-ES" smtClean="0">
                <a:uFillTx/>
              </a:rPr>
              <a:t>04/10/2016</a:t>
            </a:fld>
            <a:endParaRPr lang="es-ES">
              <a:uFillTx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D428-04AD-46DA-BF14-8E3A4B6B62ED}" type="slidenum">
              <a:rPr lang="es-ES" smtClean="0">
                <a:uFillTx/>
              </a:rPr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1F00-F625-4029-8636-19E0ABA0660E}" type="datetimeFigureOut">
              <a:rPr lang="es-ES" smtClean="0">
                <a:uFillTx/>
              </a:rPr>
              <a:t>04/10/2016</a:t>
            </a:fld>
            <a:endParaRPr lang="es-ES">
              <a:uFillTx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D428-04AD-46DA-BF14-8E3A4B6B62ED}" type="slidenum">
              <a:rPr lang="es-ES" smtClean="0">
                <a:uFillTx/>
              </a:rPr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1F00-F625-4029-8636-19E0ABA0660E}" type="datetimeFigureOut">
              <a:rPr lang="es-ES" smtClean="0">
                <a:uFillTx/>
              </a:rPr>
              <a:t>04/10/2016</a:t>
            </a:fld>
            <a:endParaRPr lang="es-ES">
              <a:uFillTx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D428-04AD-46DA-BF14-8E3A4B6B62ED}" type="slidenum">
              <a:rPr lang="es-ES" smtClean="0">
                <a:uFillTx/>
              </a:rPr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1F00-F625-4029-8636-19E0ABA0660E}" type="datetimeFigureOut">
              <a:rPr lang="es-ES" smtClean="0">
                <a:uFillTx/>
              </a:rPr>
              <a:t>04/10/2016</a:t>
            </a:fld>
            <a:endParaRPr lang="es-ES">
              <a:uFillTx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D428-04AD-46DA-BF14-8E3A4B6B62ED}" type="slidenum">
              <a:rPr lang="es-ES" smtClean="0">
                <a:uFillTx/>
              </a:rPr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1F00-F625-4029-8636-19E0ABA0660E}" type="datetimeFigureOut">
              <a:rPr lang="es-ES" smtClean="0">
                <a:uFillTx/>
              </a:rPr>
              <a:t>04/10/2016</a:t>
            </a:fld>
            <a:endParaRPr lang="es-ES">
              <a:uFillTx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D428-04AD-46DA-BF14-8E3A4B6B62ED}" type="slidenum">
              <a:rPr lang="es-ES" smtClean="0">
                <a:uFillTx/>
              </a:rPr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1F00-F625-4029-8636-19E0ABA0660E}" type="datetimeFigureOut">
              <a:rPr lang="es-ES" smtClean="0">
                <a:uFillTx/>
              </a:rPr>
              <a:t>04/10/2016</a:t>
            </a:fld>
            <a:endParaRPr lang="es-ES">
              <a:uFillTx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D428-04AD-46DA-BF14-8E3A4B6B62ED}" type="slidenum">
              <a:rPr lang="es-ES" smtClean="0">
                <a:uFillTx/>
              </a:rPr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es-ES">
              <a:uFillTx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1F00-F625-4029-8636-19E0ABA0660E}" type="datetimeFigureOut">
              <a:rPr lang="es-ES" smtClean="0">
                <a:uFillTx/>
              </a:rPr>
              <a:t>04/10/2016</a:t>
            </a:fld>
            <a:endParaRPr lang="es-ES">
              <a:uFillTx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D428-04AD-46DA-BF14-8E3A4B6B62ED}" type="slidenum">
              <a:rPr lang="es-ES" smtClean="0">
                <a:uFillTx/>
              </a:rPr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95E1F00-F625-4029-8636-19E0ABA0660E}" type="datetimeFigureOut">
              <a:rPr lang="es-ES" smtClean="0">
                <a:uFillTx/>
              </a:rPr>
              <a:t>04/10/2016</a:t>
            </a:fld>
            <a:endParaRPr lang="es-ES">
              <a:uFillTx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s-ES">
              <a:uFillTx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F93BD428-04AD-46DA-BF14-8E3A4B6B62ED}" type="slidenum">
              <a:rPr lang="es-ES" smtClean="0">
                <a:uFillTx/>
              </a:rPr>
              <a:t>‹Nº›</a:t>
            </a:fld>
            <a:endParaRPr lang="es-E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s-E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7200" b="1" dirty="0" err="1" smtClean="0">
                <a:uFillTx/>
              </a:rPr>
              <a:t>Working</a:t>
            </a:r>
            <a:r>
              <a:rPr lang="es-ES" sz="7200" b="1" dirty="0" smtClean="0">
                <a:uFillTx/>
              </a:rPr>
              <a:t> in </a:t>
            </a:r>
            <a:r>
              <a:rPr lang="es-ES" sz="7200" b="1" dirty="0" err="1" smtClean="0">
                <a:uFillTx/>
              </a:rPr>
              <a:t>groups</a:t>
            </a:r>
            <a:r>
              <a:rPr lang="es-ES" sz="7200" b="1" dirty="0" smtClean="0">
                <a:uFillTx/>
              </a:rPr>
              <a:t> </a:t>
            </a:r>
            <a:endParaRPr lang="es-ES" sz="7200" b="1" dirty="0">
              <a:uFillTx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4869" y="3322444"/>
            <a:ext cx="6400800" cy="1752600"/>
          </a:xfrm>
        </p:spPr>
        <p:txBody>
          <a:bodyPr>
            <a:normAutofit/>
          </a:bodyPr>
          <a:lstStyle/>
          <a:p>
            <a:r>
              <a:rPr lang="es-ES" sz="7200" b="1" dirty="0" smtClean="0">
                <a:solidFill>
                  <a:srgbClr val="FF0000"/>
                </a:solidFill>
                <a:uFillTx/>
              </a:rPr>
              <a:t>Roles</a:t>
            </a:r>
            <a:endParaRPr lang="es-ES" sz="7200" b="1" dirty="0">
              <a:solidFill>
                <a:srgbClr val="FF0000"/>
              </a:solidFill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037228" y="479949"/>
            <a:ext cx="6858000" cy="2440673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5400" b="1" dirty="0" smtClean="0">
                <a:uFillTx/>
                <a:latin typeface="Century Gothic" panose="020B0502020202020204" pitchFamily="34" charset="0"/>
              </a:rPr>
              <a:t>WORKING IN SMALL GROUPS DURING BIOLOGY LESSONS</a:t>
            </a:r>
            <a:endParaRPr lang="en-GB" sz="5400" b="1" u="sng" dirty="0">
              <a:uFillTx/>
              <a:latin typeface="Century Gothic" panose="020B0502020202020204" pitchFamily="34" charset="0"/>
            </a:endParaRPr>
          </a:p>
        </p:txBody>
      </p:sp>
      <p:sp>
        <p:nvSpPr>
          <p:cNvPr id="7" name="CuadroTexto 6"/>
          <p:cNvSpPr txBox="1">
            <a:spLocks/>
          </p:cNvSpPr>
          <p:nvPr/>
        </p:nvSpPr>
        <p:spPr>
          <a:xfrm>
            <a:off x="338550" y="3317049"/>
            <a:ext cx="6130489" cy="1200329"/>
          </a:xfrm>
          <a:prstGeom prst="rect">
            <a:avLst/>
          </a:prstGeom>
          <a:solidFill>
            <a:srgbClr val="FF9999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 smtClean="0">
                <a:uFillTx/>
                <a:latin typeface="Century Gothic" panose="020B0502020202020204" pitchFamily="34" charset="0"/>
              </a:rPr>
              <a:t>Some</a:t>
            </a:r>
            <a:r>
              <a:rPr lang="es-ES" sz="2400" b="1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400" b="1" dirty="0" err="1" smtClean="0">
                <a:uFillTx/>
                <a:latin typeface="Century Gothic" panose="020B0502020202020204" pitchFamily="34" charset="0"/>
              </a:rPr>
              <a:t>activities</a:t>
            </a:r>
            <a:r>
              <a:rPr lang="es-ES" sz="2400" b="1" dirty="0" smtClean="0">
                <a:uFillTx/>
                <a:latin typeface="Century Gothic" panose="020B0502020202020204" pitchFamily="34" charset="0"/>
              </a:rPr>
              <a:t> of </a:t>
            </a:r>
            <a:r>
              <a:rPr lang="es-ES" sz="2400" b="1" dirty="0" err="1" smtClean="0">
                <a:uFillTx/>
                <a:latin typeface="Century Gothic" panose="020B0502020202020204" pitchFamily="34" charset="0"/>
              </a:rPr>
              <a:t>this</a:t>
            </a:r>
            <a:r>
              <a:rPr lang="es-ES" sz="2400" b="1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400" b="1" dirty="0" err="1" smtClean="0">
                <a:uFillTx/>
                <a:latin typeface="Century Gothic" panose="020B0502020202020204" pitchFamily="34" charset="0"/>
              </a:rPr>
              <a:t>unit</a:t>
            </a:r>
            <a:r>
              <a:rPr lang="es-ES" sz="2400" b="1" dirty="0" smtClean="0">
                <a:uFillTx/>
                <a:latin typeface="Century Gothic" panose="020B0502020202020204" pitchFamily="34" charset="0"/>
              </a:rPr>
              <a:t> are </a:t>
            </a:r>
            <a:r>
              <a:rPr lang="es-ES" sz="2400" b="1" dirty="0" err="1" smtClean="0">
                <a:uFillTx/>
                <a:latin typeface="Century Gothic" panose="020B0502020202020204" pitchFamily="34" charset="0"/>
              </a:rPr>
              <a:t>going</a:t>
            </a:r>
            <a:r>
              <a:rPr lang="es-ES" sz="2400" b="1" dirty="0" smtClean="0">
                <a:uFillTx/>
                <a:latin typeface="Century Gothic" panose="020B0502020202020204" pitchFamily="34" charset="0"/>
              </a:rPr>
              <a:t> to be done </a:t>
            </a:r>
            <a:r>
              <a:rPr lang="es-ES" sz="2400" b="1" dirty="0" err="1" smtClean="0">
                <a:uFillTx/>
                <a:latin typeface="Century Gothic" panose="020B0502020202020204" pitchFamily="34" charset="0"/>
              </a:rPr>
              <a:t>not</a:t>
            </a:r>
            <a:r>
              <a:rPr lang="es-ES" sz="2400" b="1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400" b="1" dirty="0" err="1" smtClean="0">
                <a:uFillTx/>
                <a:latin typeface="Century Gothic" panose="020B0502020202020204" pitchFamily="34" charset="0"/>
              </a:rPr>
              <a:t>individually</a:t>
            </a:r>
            <a:r>
              <a:rPr lang="es-ES" sz="2400" b="1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400" b="1" dirty="0" err="1" smtClean="0">
                <a:uFillTx/>
                <a:latin typeface="Century Gothic" panose="020B0502020202020204" pitchFamily="34" charset="0"/>
              </a:rPr>
              <a:t>but</a:t>
            </a:r>
            <a:r>
              <a:rPr lang="es-ES" sz="2400" b="1" dirty="0" smtClean="0">
                <a:uFillTx/>
                <a:latin typeface="Century Gothic" panose="020B0502020202020204" pitchFamily="34" charset="0"/>
              </a:rPr>
              <a:t> in SMALL GROUPS.</a:t>
            </a:r>
            <a:endParaRPr lang="es-ES" sz="2400" dirty="0">
              <a:uFillTx/>
              <a:latin typeface="Century Gothic" panose="020B0502020202020204" pitchFamily="34" charset="0"/>
            </a:endParaRPr>
          </a:p>
        </p:txBody>
      </p:sp>
      <p:grpSp>
        <p:nvGrpSpPr>
          <p:cNvPr id="2" name="Grupo 7"/>
          <p:cNvGrpSpPr/>
          <p:nvPr/>
        </p:nvGrpSpPr>
        <p:grpSpPr>
          <a:xfrm rot="20496357">
            <a:off x="5310511" y="3826313"/>
            <a:ext cx="3525591" cy="2705924"/>
            <a:chOff x="9439998" y="1920140"/>
            <a:chExt cx="3059744" cy="2322274"/>
          </a:xfrm>
        </p:grpSpPr>
        <p:sp>
          <p:nvSpPr>
            <p:cNvPr id="9" name="Explosión 1 8"/>
            <p:cNvSpPr>
              <a:spLocks/>
            </p:cNvSpPr>
            <p:nvPr/>
          </p:nvSpPr>
          <p:spPr>
            <a:xfrm>
              <a:off x="9439998" y="1920140"/>
              <a:ext cx="3059744" cy="2322274"/>
            </a:xfrm>
            <a:prstGeom prst="irregularSeal1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uFillTx/>
              </a:endParaRPr>
            </a:p>
          </p:txBody>
        </p:sp>
        <p:sp>
          <p:nvSpPr>
            <p:cNvPr id="10" name="CuadroTexto 9"/>
            <p:cNvSpPr txBox="1">
              <a:spLocks/>
            </p:cNvSpPr>
            <p:nvPr/>
          </p:nvSpPr>
          <p:spPr>
            <a:xfrm>
              <a:off x="9947602" y="2645018"/>
              <a:ext cx="2123901" cy="792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>
                  <a:uFillTx/>
                  <a:latin typeface="Century Gothic" panose="020B0502020202020204" pitchFamily="34" charset="0"/>
                </a:rPr>
                <a:t>ALL</a:t>
              </a:r>
              <a:r>
                <a:rPr lang="es-ES" dirty="0" smtClean="0">
                  <a:uFillTx/>
                  <a:latin typeface="Century Gothic" panose="020B0502020202020204" pitchFamily="34" charset="0"/>
                </a:rPr>
                <a:t> OF YOU </a:t>
              </a:r>
              <a:r>
                <a:rPr lang="es-ES" b="1" dirty="0" smtClean="0">
                  <a:uFillTx/>
                  <a:latin typeface="Century Gothic" panose="020B0502020202020204" pitchFamily="34" charset="0"/>
                </a:rPr>
                <a:t>MUST</a:t>
              </a:r>
              <a:r>
                <a:rPr lang="es-ES" dirty="0" smtClean="0">
                  <a:uFillTx/>
                  <a:latin typeface="Century Gothic" panose="020B0502020202020204" pitchFamily="34" charset="0"/>
                </a:rPr>
                <a:t> </a:t>
              </a:r>
              <a:r>
                <a:rPr lang="es-ES" b="1" dirty="0" smtClean="0">
                  <a:uFillTx/>
                  <a:latin typeface="Century Gothic" panose="020B0502020202020204" pitchFamily="34" charset="0"/>
                </a:rPr>
                <a:t>PARTICIPATE IN YOUR GROUPS</a:t>
              </a:r>
              <a:endParaRPr lang="es-ES" b="1" dirty="0">
                <a:uFillTx/>
                <a:latin typeface="Century Gothic" panose="020B0502020202020204" pitchFamily="34" charset="0"/>
              </a:endParaRPr>
            </a:p>
          </p:txBody>
        </p:sp>
      </p:grpSp>
      <p:sp>
        <p:nvSpPr>
          <p:cNvPr id="11" name="CuadroTexto 10"/>
          <p:cNvSpPr txBox="1">
            <a:spLocks/>
          </p:cNvSpPr>
          <p:nvPr/>
        </p:nvSpPr>
        <p:spPr>
          <a:xfrm>
            <a:off x="891195" y="4515639"/>
            <a:ext cx="3953761" cy="224676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 smtClean="0">
                <a:uFillTx/>
                <a:latin typeface="Century Gothic" panose="020B0502020202020204" pitchFamily="34" charset="0"/>
              </a:rPr>
              <a:t>The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activities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planned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are </a:t>
            </a:r>
            <a:r>
              <a:rPr lang="es-ES" sz="2800" b="1" dirty="0" smtClean="0">
                <a:uFillTx/>
                <a:latin typeface="Century Gothic" panose="020B0502020202020204" pitchFamily="34" charset="0"/>
              </a:rPr>
              <a:t>ONLY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achivied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with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the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work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of </a:t>
            </a:r>
            <a:r>
              <a:rPr lang="es-ES" sz="2800" b="1" dirty="0" smtClean="0">
                <a:solidFill>
                  <a:srgbClr val="FFFF00"/>
                </a:solidFill>
                <a:uFillTx/>
                <a:latin typeface="Century Gothic" panose="020B0502020202020204" pitchFamily="34" charset="0"/>
              </a:rPr>
              <a:t>ALL</a:t>
            </a:r>
            <a:r>
              <a:rPr lang="es-ES" sz="2800" dirty="0" smtClean="0">
                <a:solidFill>
                  <a:srgbClr val="FFFF00"/>
                </a:solidFill>
                <a:uFillTx/>
                <a:latin typeface="Century Gothic" panose="020B0502020202020204" pitchFamily="34" charset="0"/>
              </a:rPr>
              <a:t>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the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b="1" dirty="0" smtClean="0">
                <a:uFillTx/>
                <a:latin typeface="Century Gothic" panose="020B0502020202020204" pitchFamily="34" charset="0"/>
              </a:rPr>
              <a:t>MEMBERS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in a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group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. </a:t>
            </a:r>
            <a:endParaRPr lang="es-ES" sz="1600" dirty="0" smtClean="0"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786351" y="220642"/>
            <a:ext cx="2357649" cy="598225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600" b="1" dirty="0" smtClean="0">
                <a:uFillTx/>
                <a:latin typeface="Century Gothic" panose="020B0502020202020204" pitchFamily="34" charset="0"/>
              </a:rPr>
              <a:t>WORKING IN SMALL GROUPS DURING BIOLOGY LESSONS</a:t>
            </a:r>
            <a:endParaRPr lang="en-GB" sz="1600" b="1" u="sng" dirty="0">
              <a:uFillTx/>
              <a:latin typeface="Century Gothic" panose="020B0502020202020204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19669" y="247937"/>
            <a:ext cx="4230804" cy="162180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5400" b="1" dirty="0" smtClean="0">
                <a:uFillTx/>
                <a:latin typeface="Century Gothic" panose="020B0502020202020204" pitchFamily="34" charset="0"/>
              </a:rPr>
              <a:t>BUILDING UP THE GROUPS…</a:t>
            </a:r>
            <a:endParaRPr lang="en-GB" sz="5400" b="1" u="sng" dirty="0">
              <a:uFillTx/>
              <a:latin typeface="Century Gothic" panose="020B0502020202020204" pitchFamily="34" charset="0"/>
            </a:endParaRPr>
          </a:p>
        </p:txBody>
      </p:sp>
      <p:sp>
        <p:nvSpPr>
          <p:cNvPr id="4" name="CuadroTexto 3"/>
          <p:cNvSpPr txBox="1">
            <a:spLocks/>
          </p:cNvSpPr>
          <p:nvPr/>
        </p:nvSpPr>
        <p:spPr>
          <a:xfrm>
            <a:off x="891195" y="2177928"/>
            <a:ext cx="3953761" cy="138499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 smtClean="0">
                <a:uFillTx/>
                <a:latin typeface="Century Gothic" panose="020B0502020202020204" pitchFamily="34" charset="0"/>
              </a:rPr>
              <a:t>Groups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of </a:t>
            </a:r>
            <a:r>
              <a:rPr lang="es-ES" sz="2800" u="sng" dirty="0" smtClean="0">
                <a:uFillTx/>
                <a:latin typeface="Century Gothic" panose="020B0502020202020204" pitchFamily="34" charset="0"/>
              </a:rPr>
              <a:t>FIVE PEOPLE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formed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by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the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teachers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. </a:t>
            </a:r>
            <a:endParaRPr lang="es-ES" sz="1600" dirty="0" smtClean="0">
              <a:uFillTx/>
              <a:latin typeface="Century Gothic" panose="020B0502020202020204" pitchFamily="34" charset="0"/>
            </a:endParaRPr>
          </a:p>
        </p:txBody>
      </p:sp>
      <p:pic>
        <p:nvPicPr>
          <p:cNvPr id="16386" name="Picture 2" descr="http://www.ncf.info/sites/default/files/u5/Consumer%20grou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226" y="2340544"/>
            <a:ext cx="4286250" cy="3143250"/>
          </a:xfrm>
          <a:prstGeom prst="rect">
            <a:avLst/>
          </a:prstGeom>
          <a:noFill/>
        </p:spPr>
      </p:pic>
      <p:pic>
        <p:nvPicPr>
          <p:cNvPr id="16388" name="Picture 4" descr="http://static1.squarespace.com/static/54083ba9e4b0d4cc06aedfb7/t/54602884e4b08f1a4659b428/1415587981841/participate+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6631" y="5217786"/>
            <a:ext cx="4600575" cy="857251"/>
          </a:xfrm>
          <a:prstGeom prst="rect">
            <a:avLst/>
          </a:prstGeom>
          <a:noFill/>
        </p:spPr>
      </p:pic>
      <p:pic>
        <p:nvPicPr>
          <p:cNvPr id="7" name="Picture 4" descr="http://www.clker.com/cliparts/i/R/T/a/3/G/remember-sticky-note-m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670" y="3732571"/>
            <a:ext cx="2135981" cy="20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19669" y="247937"/>
            <a:ext cx="5169089" cy="89847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5400" b="1" dirty="0" smtClean="0">
                <a:uFillTx/>
                <a:latin typeface="Century Gothic" panose="020B0502020202020204" pitchFamily="34" charset="0"/>
              </a:rPr>
              <a:t>ROLES IN A GROUP</a:t>
            </a:r>
            <a:endParaRPr lang="en-GB" sz="5400" b="1" u="sng" dirty="0">
              <a:uFillTx/>
              <a:latin typeface="Century Gothic" panose="020B0502020202020204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786351" y="220642"/>
            <a:ext cx="2357649" cy="598225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600" b="1" dirty="0" smtClean="0">
                <a:uFillTx/>
                <a:latin typeface="Century Gothic" panose="020B0502020202020204" pitchFamily="34" charset="0"/>
              </a:rPr>
              <a:t>WORKING IN SMALL GROUPS DURING BIOLOGY LESSONS</a:t>
            </a:r>
            <a:endParaRPr lang="en-GB" sz="1600" b="1" u="sng" dirty="0">
              <a:uFillTx/>
              <a:latin typeface="Century Gothic" panose="020B0502020202020204" pitchFamily="34" charset="0"/>
            </a:endParaRPr>
          </a:p>
        </p:txBody>
      </p:sp>
      <p:sp>
        <p:nvSpPr>
          <p:cNvPr id="4" name="CuadroTexto 3"/>
          <p:cNvSpPr txBox="1">
            <a:spLocks/>
          </p:cNvSpPr>
          <p:nvPr/>
        </p:nvSpPr>
        <p:spPr>
          <a:xfrm>
            <a:off x="891195" y="1427301"/>
            <a:ext cx="3953761" cy="1815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 smtClean="0">
                <a:uFillTx/>
                <a:latin typeface="Century Gothic" panose="020B0502020202020204" pitchFamily="34" charset="0"/>
              </a:rPr>
              <a:t>Each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of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you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is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going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to be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given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a </a:t>
            </a:r>
            <a:r>
              <a:rPr lang="es-ES" sz="2800" u="sng" dirty="0" smtClean="0">
                <a:uFillTx/>
                <a:latin typeface="Century Gothic" panose="020B0502020202020204" pitchFamily="34" charset="0"/>
              </a:rPr>
              <a:t>CARD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with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the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u="sng" dirty="0" smtClean="0">
                <a:uFillTx/>
                <a:latin typeface="Century Gothic" panose="020B0502020202020204" pitchFamily="34" charset="0"/>
              </a:rPr>
              <a:t>ROLE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and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his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task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in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the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group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.</a:t>
            </a:r>
            <a:endParaRPr lang="es-ES" sz="1600" dirty="0" smtClean="0">
              <a:uFillTx/>
              <a:latin typeface="Century Gothic" panose="020B050202020202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 rot="20496357">
            <a:off x="5075087" y="1192296"/>
            <a:ext cx="3525591" cy="2705924"/>
            <a:chOff x="9439998" y="1920140"/>
            <a:chExt cx="3059744" cy="2322274"/>
          </a:xfrm>
        </p:grpSpPr>
        <p:sp>
          <p:nvSpPr>
            <p:cNvPr id="6" name="Explosión 1 5"/>
            <p:cNvSpPr>
              <a:spLocks/>
            </p:cNvSpPr>
            <p:nvPr/>
          </p:nvSpPr>
          <p:spPr>
            <a:xfrm>
              <a:off x="9439998" y="1920140"/>
              <a:ext cx="3059744" cy="2322274"/>
            </a:xfrm>
            <a:prstGeom prst="irregularSeal1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uFillTx/>
              </a:endParaRPr>
            </a:p>
          </p:txBody>
        </p:sp>
        <p:sp>
          <p:nvSpPr>
            <p:cNvPr id="7" name="CuadroTexto 6"/>
            <p:cNvSpPr txBox="1">
              <a:spLocks/>
            </p:cNvSpPr>
            <p:nvPr/>
          </p:nvSpPr>
          <p:spPr>
            <a:xfrm>
              <a:off x="9947602" y="2460121"/>
              <a:ext cx="2123901" cy="1162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>
                  <a:uFillTx/>
                  <a:latin typeface="Century Gothic" panose="020B0502020202020204" pitchFamily="34" charset="0"/>
                </a:rPr>
                <a:t>READ YOUR FUNCTIONS IN THE GROUP AND </a:t>
              </a:r>
              <a:r>
                <a:rPr lang="es-ES" sz="2800" b="1" dirty="0" smtClean="0">
                  <a:solidFill>
                    <a:srgbClr val="FFFF00"/>
                  </a:solidFill>
                  <a:uFillTx/>
                  <a:latin typeface="Century Gothic" panose="020B0502020202020204" pitchFamily="34" charset="0"/>
                </a:rPr>
                <a:t>DO</a:t>
              </a:r>
              <a:r>
                <a:rPr lang="es-ES" b="1" dirty="0" smtClean="0">
                  <a:uFillTx/>
                  <a:latin typeface="Century Gothic" panose="020B0502020202020204" pitchFamily="34" charset="0"/>
                </a:rPr>
                <a:t> THEM</a:t>
              </a:r>
              <a:endParaRPr lang="es-ES" b="1" dirty="0"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5224493" y="3671374"/>
            <a:ext cx="2679945" cy="3466911"/>
            <a:chOff x="0" y="0"/>
            <a:chExt cx="3534410" cy="3580263"/>
          </a:xfrm>
        </p:grpSpPr>
        <p:sp>
          <p:nvSpPr>
            <p:cNvPr id="9" name="Cuadro de texto 2"/>
            <p:cNvSpPr txBox="1">
              <a:spLocks noChangeArrowheads="1"/>
            </p:cNvSpPr>
            <p:nvPr/>
          </p:nvSpPr>
          <p:spPr bwMode="auto">
            <a:xfrm>
              <a:off x="0" y="0"/>
              <a:ext cx="3534410" cy="35802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400" b="1" dirty="0">
                  <a:effectLst/>
                  <a:uFillTx/>
                  <a:latin typeface="Century Gothic" panose="020B0502020202020204" pitchFamily="34" charset="0"/>
                  <a:ea typeface="Calibri"/>
                  <a:cs typeface="Times New Roman" panose="02020603050405020304" pitchFamily="18" charset="0"/>
                </a:rPr>
                <a:t>GROUP LEADER</a:t>
              </a:r>
              <a:endParaRPr lang="es-ES" sz="1100" dirty="0">
                <a:effectLst/>
                <a:uFillTx/>
                <a:latin typeface="Calibri"/>
                <a:ea typeface="Calibri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en-GB" sz="1200" dirty="0">
                  <a:effectLst/>
                  <a:uFillTx/>
                  <a:latin typeface="Century Gothic" panose="020B0502020202020204" pitchFamily="34" charset="0"/>
                  <a:ea typeface="Calibri"/>
                  <a:cs typeface="Times New Roman" panose="02020603050405020304" pitchFamily="18" charset="0"/>
                </a:rPr>
                <a:t>Make sure everyone in the group understands the activity. </a:t>
              </a:r>
              <a:endParaRPr lang="es-ES" sz="1100" dirty="0">
                <a:effectLst/>
                <a:uFillTx/>
                <a:latin typeface="Calibri"/>
                <a:ea typeface="Calibri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en-GB" sz="1200" dirty="0">
                  <a:effectLst/>
                  <a:uFillTx/>
                  <a:latin typeface="Century Gothic" panose="020B0502020202020204" pitchFamily="34" charset="0"/>
                  <a:ea typeface="Calibri"/>
                  <a:cs typeface="Times New Roman" panose="02020603050405020304" pitchFamily="18" charset="0"/>
                </a:rPr>
                <a:t>You control that each member is your group reads the text (in silence). </a:t>
              </a:r>
              <a:endParaRPr lang="es-ES" sz="1100" dirty="0">
                <a:effectLst/>
                <a:uFillTx/>
                <a:latin typeface="Calibri"/>
                <a:ea typeface="Calibri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Wingdings" panose="05000000000000000000" pitchFamily="2" charset="2"/>
                <a:buChar char=""/>
              </a:pPr>
              <a:r>
                <a:rPr lang="en-GB" sz="1200" dirty="0">
                  <a:effectLst/>
                  <a:uFillTx/>
                  <a:latin typeface="Century Gothic" panose="020B0502020202020204" pitchFamily="34" charset="0"/>
                  <a:ea typeface="Calibri"/>
                  <a:cs typeface="Times New Roman" panose="02020603050405020304" pitchFamily="18" charset="0"/>
                </a:rPr>
                <a:t>You also check that all questions have an answer when the time is finished, focusing the conversations with the task to be done. </a:t>
              </a:r>
              <a:endParaRPr lang="es-ES" sz="1100" dirty="0">
                <a:effectLst/>
                <a:uFillTx/>
                <a:latin typeface="Calibri"/>
                <a:ea typeface="Calibri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dirty="0">
                  <a:effectLst/>
                  <a:uFillTx/>
                  <a:latin typeface="Century Gothic" panose="020B0502020202020204" pitchFamily="34" charset="0"/>
                  <a:ea typeface="Calibri"/>
                  <a:cs typeface="Times New Roman" panose="02020603050405020304" pitchFamily="18" charset="0"/>
                </a:rPr>
                <a:t> </a:t>
              </a:r>
              <a:endParaRPr lang="es-ES" sz="1100" dirty="0">
                <a:effectLst/>
                <a:uFillTx/>
                <a:latin typeface="Calibri"/>
                <a:ea typeface="Calibri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uFillTx/>
                  <a:latin typeface="Calibri"/>
                  <a:ea typeface="Calibri"/>
                  <a:cs typeface="Times New Roman" panose="02020603050405020304" pitchFamily="18" charset="0"/>
                </a:rPr>
                <a:t> </a:t>
              </a:r>
              <a:endParaRPr lang="es-ES" sz="1100" dirty="0">
                <a:effectLst/>
                <a:uFillTx/>
                <a:latin typeface="Calibri"/>
                <a:ea typeface="Calibri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uFillTx/>
                  <a:latin typeface="Calibri"/>
                  <a:ea typeface="Calibri"/>
                  <a:cs typeface="Times New Roman" panose="02020603050405020304" pitchFamily="18" charset="0"/>
                </a:rPr>
                <a:t> </a:t>
              </a:r>
              <a:endParaRPr lang="es-ES" sz="1100" dirty="0">
                <a:effectLst/>
                <a:uFillTx/>
                <a:latin typeface="Calibri"/>
                <a:ea typeface="Calibri"/>
                <a:cs typeface="Times New Roman" panose="02020603050405020304" pitchFamily="18" charset="0"/>
              </a:endParaRPr>
            </a:p>
          </p:txBody>
        </p:sp>
        <p:pic>
          <p:nvPicPr>
            <p:cNvPr id="10" name="Imagen 9" descr="http://cache3.asset-cache.net/xc/131711442.jpg?v=2&amp;c=IWSAsset&amp;k=2&amp;d=U56fBcMVZQryLzbOQ0R4OUSFQoghhR2ROOAJBao_EDzHfXgL750SjFNOhqgM2RYx0"/>
            <p:cNvPicPr>
              <a:picLocks noChangeAspect="1"/>
            </p:cNvPicPr>
            <p:nvPr/>
          </p:nvPicPr>
          <p:blipFill rotWithShape="1">
            <a:blip r:embed="rId2" cstate="print"/>
            <a:srcRect b="55649"/>
            <a:stretch/>
          </p:blipFill>
          <p:spPr bwMode="auto">
            <a:xfrm>
              <a:off x="2276475" y="1857375"/>
              <a:ext cx="1130300" cy="10287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CuadroTexto 10"/>
          <p:cNvSpPr txBox="1">
            <a:spLocks/>
          </p:cNvSpPr>
          <p:nvPr/>
        </p:nvSpPr>
        <p:spPr>
          <a:xfrm>
            <a:off x="1080963" y="4235523"/>
            <a:ext cx="395376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 smtClean="0">
                <a:uFillTx/>
                <a:latin typeface="Century Gothic" panose="020B0502020202020204" pitchFamily="34" charset="0"/>
              </a:rPr>
              <a:t>Cards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 look </a:t>
            </a:r>
            <a:r>
              <a:rPr lang="es-ES" sz="2800" dirty="0" err="1" smtClean="0">
                <a:uFillTx/>
                <a:latin typeface="Century Gothic" panose="020B0502020202020204" pitchFamily="34" charset="0"/>
              </a:rPr>
              <a:t>like</a:t>
            </a:r>
            <a:r>
              <a:rPr lang="es-ES" sz="2800" dirty="0" smtClean="0">
                <a:uFillTx/>
                <a:latin typeface="Century Gothic" panose="020B0502020202020204" pitchFamily="34" charset="0"/>
              </a:rPr>
              <a:t>…</a:t>
            </a:r>
            <a:endParaRPr lang="es-ES" sz="1600" dirty="0" smtClean="0"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19669" y="220641"/>
            <a:ext cx="5169089" cy="89847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5400" b="1" dirty="0" smtClean="0">
                <a:uFillTx/>
                <a:latin typeface="Century Gothic" panose="020B0502020202020204" pitchFamily="34" charset="0"/>
              </a:rPr>
              <a:t>ROLES IN A GROUP</a:t>
            </a:r>
            <a:endParaRPr lang="en-GB" sz="5400" b="1" u="sng" dirty="0">
              <a:uFillTx/>
              <a:latin typeface="Century Gothic" panose="020B0502020202020204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786351" y="220642"/>
            <a:ext cx="2357649" cy="598225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600" b="1" dirty="0" smtClean="0">
                <a:uFillTx/>
                <a:latin typeface="Century Gothic" panose="020B0502020202020204" pitchFamily="34" charset="0"/>
              </a:rPr>
              <a:t>WORKING IN SMALL GROUPS DURING BIOLOGY LESSONS</a:t>
            </a:r>
            <a:endParaRPr lang="en-GB" sz="1600" b="1" u="sng" dirty="0">
              <a:uFillTx/>
              <a:latin typeface="Century Gothic" panose="020B050202020202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183953" y="1456047"/>
            <a:ext cx="2650808" cy="2981325"/>
            <a:chOff x="0" y="0"/>
            <a:chExt cx="3535044" cy="2981325"/>
          </a:xfrm>
        </p:grpSpPr>
        <p:sp>
          <p:nvSpPr>
            <p:cNvPr id="11" name="Cuadro de texto 2"/>
            <p:cNvSpPr txBox="1">
              <a:spLocks noChangeArrowheads="1"/>
            </p:cNvSpPr>
            <p:nvPr/>
          </p:nvSpPr>
          <p:spPr bwMode="auto">
            <a:xfrm>
              <a:off x="0" y="0"/>
              <a:ext cx="3535044" cy="2981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400" b="1" dirty="0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ENCOURAGER</a:t>
              </a:r>
              <a:endParaRPr lang="es-ES" sz="1100" dirty="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en-GB" sz="1200" dirty="0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You control ALL members in your group give an answer/speak at least once. </a:t>
              </a:r>
              <a:endParaRPr lang="es-ES" sz="1100" dirty="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en-GB" sz="1200" dirty="0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Encourage/help all the members in the group to speak.</a:t>
              </a:r>
              <a:endParaRPr lang="es-ES" sz="1100" dirty="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en-GB" sz="1200" dirty="0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Control there is not a member that speaks all the time.</a:t>
              </a:r>
              <a:endParaRPr lang="es-ES" sz="1100" dirty="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Wingdings" panose="05000000000000000000" pitchFamily="2" charset="2"/>
                <a:buChar char=""/>
              </a:pPr>
              <a:r>
                <a:rPr lang="en-GB" sz="1200" dirty="0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Make positive comments to group members.</a:t>
              </a:r>
              <a:endParaRPr lang="es-ES" sz="1100" dirty="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uFillTx/>
                  <a:latin typeface="Calibri" panose="020F0502020204030204"/>
                  <a:ea typeface="Calibri" panose="020F0502020204030204"/>
                  <a:cs typeface="Times New Roman" panose="02020603050405020304" pitchFamily="18" charset="0"/>
                </a:rPr>
                <a:t> </a:t>
              </a:r>
              <a:endParaRPr lang="es-ES" sz="1100" dirty="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</p:txBody>
        </p:sp>
        <p:pic>
          <p:nvPicPr>
            <p:cNvPr id="12" name="Imagen 11" descr="http://www.educima.com/dibujo-para-colorear-aplauso-dm29248.jpg"/>
            <p:cNvPicPr>
              <a:picLocks noChangeAspect="1"/>
            </p:cNvPicPr>
            <p:nvPr/>
          </p:nvPicPr>
          <p:blipFill rotWithShape="1">
            <a:blip r:embed="rId2" cstate="print"/>
            <a:srcRect t="18268" b="14933"/>
            <a:stretch/>
          </p:blipFill>
          <p:spPr bwMode="auto">
            <a:xfrm>
              <a:off x="2333625" y="1847850"/>
              <a:ext cx="1090295" cy="10287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" name="Grupo 5"/>
          <p:cNvGrpSpPr/>
          <p:nvPr/>
        </p:nvGrpSpPr>
        <p:grpSpPr>
          <a:xfrm>
            <a:off x="3675541" y="1447388"/>
            <a:ext cx="2650808" cy="2981325"/>
            <a:chOff x="0" y="0"/>
            <a:chExt cx="3534410" cy="2981325"/>
          </a:xfrm>
        </p:grpSpPr>
        <p:sp>
          <p:nvSpPr>
            <p:cNvPr id="7" name="Cuadro de texto 2"/>
            <p:cNvSpPr txBox="1">
              <a:spLocks noChangeArrowheads="1"/>
            </p:cNvSpPr>
            <p:nvPr/>
          </p:nvSpPr>
          <p:spPr bwMode="auto">
            <a:xfrm>
              <a:off x="0" y="0"/>
              <a:ext cx="3534410" cy="2981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400" b="1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REFEREE</a:t>
              </a:r>
              <a:endParaRPr lang="es-ES" sz="110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en-GB" sz="1100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You maintain the peace in the group, controlling that everyone speaks to the rest in a polite way.</a:t>
              </a:r>
              <a:endParaRPr lang="es-ES" sz="110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en-GB" sz="1100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Control that there is only one person speaking. Two members can NOT speak at the same time. </a:t>
              </a:r>
              <a:endParaRPr lang="es-ES" sz="110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Wingdings" panose="05000000000000000000" pitchFamily="2" charset="2"/>
                <a:buChar char=""/>
              </a:pPr>
              <a:r>
                <a:rPr lang="en-GB" sz="1100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You also control that the members in your group do not shout. The volume in which your group speaks must not be very high.</a:t>
              </a:r>
              <a:endParaRPr lang="es-ES" sz="110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</p:txBody>
        </p:sp>
        <p:pic>
          <p:nvPicPr>
            <p:cNvPr id="8" name="Imagen 7" descr="https://encrypted-tbn3.gstatic.com/images?q=tbn:ANd9GcRxNDR5OsyfBDNP9ECEK_0kHeX5T41LshGIXXtr-uvWki-JJ5FSNQ"/>
            <p:cNvPicPr>
              <a:picLocks noChangeAspect="1"/>
            </p:cNvPicPr>
            <p:nvPr/>
          </p:nvPicPr>
          <p:blipFill rotWithShape="1">
            <a:blip r:embed="rId3" cstate="print"/>
            <a:srcRect l="12000" t="4405" r="4889" b="13657"/>
            <a:stretch/>
          </p:blipFill>
          <p:spPr bwMode="auto">
            <a:xfrm>
              <a:off x="2544418" y="2087218"/>
              <a:ext cx="844550" cy="84010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" name="Grupo 4"/>
          <p:cNvGrpSpPr/>
          <p:nvPr/>
        </p:nvGrpSpPr>
        <p:grpSpPr>
          <a:xfrm>
            <a:off x="2751432" y="3790952"/>
            <a:ext cx="2650808" cy="2981325"/>
            <a:chOff x="0" y="0"/>
            <a:chExt cx="3534410" cy="2981325"/>
          </a:xfrm>
        </p:grpSpPr>
        <p:sp>
          <p:nvSpPr>
            <p:cNvPr id="9" name="Cuadro de texto 2"/>
            <p:cNvSpPr txBox="1">
              <a:spLocks noChangeArrowheads="1"/>
            </p:cNvSpPr>
            <p:nvPr/>
          </p:nvSpPr>
          <p:spPr bwMode="auto">
            <a:xfrm>
              <a:off x="0" y="0"/>
              <a:ext cx="3534410" cy="2981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400" b="1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SECRETARY</a:t>
              </a:r>
              <a:endParaRPr lang="es-ES" sz="110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en-GB" sz="1200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You take notes of the answers people give to the questions. </a:t>
              </a:r>
              <a:endParaRPr lang="es-ES" sz="110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en-GB" sz="1200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You have to include all the opinions the members of your group give in the answers you write. </a:t>
              </a:r>
              <a:endParaRPr lang="es-ES" sz="110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Wingdings" panose="05000000000000000000" pitchFamily="2" charset="2"/>
                <a:buChar char=""/>
              </a:pPr>
              <a:r>
                <a:rPr lang="en-GB" sz="1200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Please write COMPLETE sentences (</a:t>
              </a:r>
              <a:r>
                <a:rPr lang="en-GB" sz="1200" b="1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I/You/He/We</a:t>
              </a:r>
              <a:r>
                <a:rPr lang="en-GB" sz="1200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 + verb + …).</a:t>
              </a:r>
              <a:r>
                <a:rPr lang="en-GB" sz="1100">
                  <a:effectLst/>
                  <a:uFillTx/>
                  <a:latin typeface="Calibri" panose="020F0502020204030204"/>
                  <a:ea typeface="Calibri" panose="020F0502020204030204"/>
                  <a:cs typeface="Times New Roman" panose="02020603050405020304" pitchFamily="18" charset="0"/>
                </a:rPr>
                <a:t> </a:t>
              </a:r>
              <a:endParaRPr lang="es-ES" sz="110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</p:txBody>
        </p:sp>
        <p:pic>
          <p:nvPicPr>
            <p:cNvPr id="10" name="Imagen 9" descr="https://image.freepik.com/iconos-gratis/lapiz-y-el-bloc-de-notas_318-39285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15209" y="1818861"/>
              <a:ext cx="1023620" cy="102362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" name="Grupo 12"/>
          <p:cNvGrpSpPr/>
          <p:nvPr/>
        </p:nvGrpSpPr>
        <p:grpSpPr>
          <a:xfrm>
            <a:off x="6243019" y="3818247"/>
            <a:ext cx="2650808" cy="2981325"/>
            <a:chOff x="0" y="0"/>
            <a:chExt cx="3534410" cy="2981325"/>
          </a:xfrm>
        </p:grpSpPr>
        <p:sp>
          <p:nvSpPr>
            <p:cNvPr id="14" name="Cuadro de texto 2"/>
            <p:cNvSpPr txBox="1">
              <a:spLocks noChangeArrowheads="1"/>
            </p:cNvSpPr>
            <p:nvPr/>
          </p:nvSpPr>
          <p:spPr bwMode="auto">
            <a:xfrm>
              <a:off x="0" y="0"/>
              <a:ext cx="3534410" cy="2981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400" b="1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TIME KEEPER</a:t>
              </a:r>
              <a:endParaRPr lang="es-ES" sz="110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</a:pPr>
              <a:r>
                <a:rPr lang="en-GB" sz="1200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You control the time. Your group has 15 minutes to read the text and answer ALL the questions. </a:t>
              </a:r>
              <a:endParaRPr lang="es-ES" sz="110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Wingdings" panose="05000000000000000000" pitchFamily="2" charset="2"/>
                <a:buChar char=""/>
              </a:pPr>
              <a:r>
                <a:rPr lang="en-GB" sz="1200">
                  <a:effectLst/>
                  <a:uFillTx/>
                  <a:latin typeface="Century Gothic" panose="020B0502020202020204" pitchFamily="34" charset="0"/>
                  <a:ea typeface="Calibri" panose="020F0502020204030204"/>
                  <a:cs typeface="Times New Roman" panose="02020603050405020304" pitchFamily="18" charset="0"/>
                </a:rPr>
                <a:t>You also control everyone in the group speaks in English ALL the time.</a:t>
              </a:r>
              <a:endParaRPr lang="es-ES" sz="1100">
                <a:effectLst/>
                <a:uFillTx/>
                <a:latin typeface="Calibri" panose="020F0502020204030204"/>
                <a:ea typeface="Calibri" panose="020F0502020204030204"/>
                <a:cs typeface="Times New Roman" panose="02020603050405020304" pitchFamily="18" charset="0"/>
              </a:endParaRPr>
            </a:p>
          </p:txBody>
        </p:sp>
        <p:pic>
          <p:nvPicPr>
            <p:cNvPr id="15" name="Imagen 14" descr="https://encrypted-tbn2.gstatic.com/images?q=tbn:ANd9GcTtsQihDPpXzrkDI98LiElJKyMsr5_h2bOkryWDtZ8TmsKvpTGvMQ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28875" y="1476375"/>
              <a:ext cx="936625" cy="13239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" name="Grupo 17"/>
          <p:cNvGrpSpPr/>
          <p:nvPr/>
        </p:nvGrpSpPr>
        <p:grpSpPr>
          <a:xfrm>
            <a:off x="6522655" y="1583140"/>
            <a:ext cx="2248340" cy="1282552"/>
            <a:chOff x="8860649" y="1583140"/>
            <a:chExt cx="2997787" cy="1282552"/>
          </a:xfrm>
        </p:grpSpPr>
        <p:sp>
          <p:nvSpPr>
            <p:cNvPr id="16" name="Esquina doblada 15"/>
            <p:cNvSpPr>
              <a:spLocks/>
            </p:cNvSpPr>
            <p:nvPr/>
          </p:nvSpPr>
          <p:spPr>
            <a:xfrm>
              <a:off x="9730854" y="1583140"/>
              <a:ext cx="2127582" cy="1005554"/>
            </a:xfrm>
            <a:prstGeom prst="foldedCorner">
              <a:avLst/>
            </a:prstGeom>
            <a:solidFill>
              <a:srgbClr val="66FF33"/>
            </a:solidFill>
            <a:ln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uFillTx/>
              </a:endParaRPr>
            </a:p>
          </p:txBody>
        </p:sp>
        <p:sp>
          <p:nvSpPr>
            <p:cNvPr id="17" name="CuadroTexto 16"/>
            <p:cNvSpPr txBox="1">
              <a:spLocks/>
            </p:cNvSpPr>
            <p:nvPr/>
          </p:nvSpPr>
          <p:spPr>
            <a:xfrm>
              <a:off x="9773016" y="1665363"/>
              <a:ext cx="191651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>
                  <a:uFillTx/>
                  <a:latin typeface="Century Gothic" panose="020B0502020202020204" pitchFamily="34" charset="0"/>
                </a:rPr>
                <a:t>READ YOUR ROLE DURING </a:t>
              </a:r>
              <a:r>
                <a:rPr lang="es-ES" b="1" u="sng" dirty="0" smtClean="0">
                  <a:uFillTx/>
                  <a:latin typeface="Century Gothic" panose="020B0502020202020204" pitchFamily="34" charset="0"/>
                </a:rPr>
                <a:t>1MIN</a:t>
              </a:r>
              <a:endParaRPr lang="es-ES" b="1" u="sng" dirty="0">
                <a:uFillTx/>
                <a:latin typeface="Century Gothic" panose="020B0502020202020204" pitchFamily="34" charset="0"/>
              </a:endParaRPr>
            </a:p>
          </p:txBody>
        </p:sp>
        <p:pic>
          <p:nvPicPr>
            <p:cNvPr id="2050" name="Picture 2" descr="http://previews.123rf.com/images/hatza/hatza1204/hatza120400223/13194942-reloj-de-dibujo-de-color-rojo-Foto-de-archivo.jpg"/>
            <p:cNvPicPr>
              <a:picLocks noChangeAspect="1" noChangeArrowheads="1"/>
            </p:cNvPicPr>
            <p:nvPr/>
          </p:nvPicPr>
          <p:blipFill rotWithShape="1">
            <a:blip r:embed="rId6" cstate="print"/>
            <a:srcRect l="13205" t="11985" r="12492" b="10677"/>
            <a:stretch/>
          </p:blipFill>
          <p:spPr bwMode="auto">
            <a:xfrm>
              <a:off x="8860649" y="1692322"/>
              <a:ext cx="861219" cy="896371"/>
            </a:xfrm>
            <a:prstGeom prst="rect">
              <a:avLst/>
            </a:prstGeom>
            <a:noFill/>
          </p:spPr>
        </p:pic>
      </p:grpSp>
      <p:pic>
        <p:nvPicPr>
          <p:cNvPr id="20" name="Picture 2" descr="http://vignette4.wikia.nocookie.net/whentheycry/images/a/af/Question_mark.png/revision/2012062916365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01777" y="2154155"/>
            <a:ext cx="965159" cy="1286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19669" y="120596"/>
            <a:ext cx="5169089" cy="89847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5400" b="1" dirty="0" smtClean="0">
                <a:uFillTx/>
                <a:latin typeface="Century Gothic" panose="020B0502020202020204" pitchFamily="34" charset="0"/>
              </a:rPr>
              <a:t>ROLES IN A GROUP</a:t>
            </a:r>
            <a:endParaRPr lang="en-GB" sz="5400" b="1" u="sng" dirty="0">
              <a:uFillTx/>
              <a:latin typeface="Century Gothic" panose="020B0502020202020204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786351" y="220642"/>
            <a:ext cx="2357649" cy="598225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600" b="1" dirty="0" smtClean="0">
                <a:uFillTx/>
                <a:latin typeface="Century Gothic" panose="020B0502020202020204" pitchFamily="34" charset="0"/>
              </a:rPr>
              <a:t>WORKING IN SMALL GROUPS DURING BIOLOGY LESSONS</a:t>
            </a:r>
            <a:endParaRPr lang="en-GB" sz="1600" b="1" u="sng" dirty="0">
              <a:uFillTx/>
              <a:latin typeface="Century Gothic" panose="020B0502020202020204" pitchFamily="34" charset="0"/>
            </a:endParaRPr>
          </a:p>
        </p:txBody>
      </p:sp>
      <p:sp>
        <p:nvSpPr>
          <p:cNvPr id="4" name="CuadroTexto 3"/>
          <p:cNvSpPr txBox="1">
            <a:spLocks/>
          </p:cNvSpPr>
          <p:nvPr/>
        </p:nvSpPr>
        <p:spPr>
          <a:xfrm>
            <a:off x="419668" y="1091938"/>
            <a:ext cx="4892723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 smtClean="0">
                <a:uFillTx/>
                <a:latin typeface="Century Gothic" panose="020B0502020202020204" pitchFamily="34" charset="0"/>
              </a:rPr>
              <a:t>You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are </a:t>
            </a:r>
            <a:r>
              <a:rPr lang="es-ES" sz="2000" dirty="0" err="1" smtClean="0">
                <a:uFillTx/>
                <a:latin typeface="Century Gothic" panose="020B0502020202020204" pitchFamily="34" charset="0"/>
              </a:rPr>
              <a:t>also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000" dirty="0" err="1" smtClean="0">
                <a:uFillTx/>
                <a:latin typeface="Century Gothic" panose="020B0502020202020204" pitchFamily="34" charset="0"/>
              </a:rPr>
              <a:t>given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a </a:t>
            </a:r>
            <a:r>
              <a:rPr lang="es-ES" sz="2000" b="1" dirty="0" err="1" smtClean="0">
                <a:uFillTx/>
                <a:latin typeface="Century Gothic" panose="020B0502020202020204" pitchFamily="34" charset="0"/>
              </a:rPr>
              <a:t>bank</a:t>
            </a:r>
            <a:r>
              <a:rPr lang="es-ES" sz="2000" b="1" dirty="0" smtClean="0">
                <a:uFillTx/>
                <a:latin typeface="Century Gothic" panose="020B0502020202020204" pitchFamily="34" charset="0"/>
              </a:rPr>
              <a:t> of </a:t>
            </a:r>
            <a:r>
              <a:rPr lang="es-ES" sz="2000" b="1" dirty="0" err="1" smtClean="0">
                <a:uFillTx/>
                <a:latin typeface="Century Gothic" panose="020B0502020202020204" pitchFamily="34" charset="0"/>
              </a:rPr>
              <a:t>expressions</a:t>
            </a:r>
            <a:r>
              <a:rPr lang="es-ES" sz="2000" b="1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to </a:t>
            </a:r>
            <a:r>
              <a:rPr lang="es-ES" sz="2000" dirty="0" err="1" smtClean="0">
                <a:uFillTx/>
                <a:latin typeface="Century Gothic" panose="020B0502020202020204" pitchFamily="34" charset="0"/>
              </a:rPr>
              <a:t>help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000" dirty="0" err="1" smtClean="0">
                <a:uFillTx/>
                <a:latin typeface="Century Gothic" panose="020B0502020202020204" pitchFamily="34" charset="0"/>
              </a:rPr>
              <a:t>you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000" dirty="0" err="1" smtClean="0">
                <a:uFillTx/>
                <a:latin typeface="Century Gothic" panose="020B0502020202020204" pitchFamily="34" charset="0"/>
              </a:rPr>
              <a:t>carrying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000" dirty="0" err="1" smtClean="0">
                <a:uFillTx/>
                <a:latin typeface="Century Gothic" panose="020B0502020202020204" pitchFamily="34" charset="0"/>
              </a:rPr>
              <a:t>out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000" dirty="0" err="1" smtClean="0">
                <a:uFillTx/>
                <a:latin typeface="Century Gothic" panose="020B0502020202020204" pitchFamily="34" charset="0"/>
              </a:rPr>
              <a:t>your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role in </a:t>
            </a:r>
            <a:r>
              <a:rPr lang="es-ES" sz="2000" dirty="0" err="1" smtClean="0">
                <a:uFillTx/>
                <a:latin typeface="Century Gothic" panose="020B0502020202020204" pitchFamily="34" charset="0"/>
              </a:rPr>
              <a:t>the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000" dirty="0" err="1" smtClean="0">
                <a:uFillTx/>
                <a:latin typeface="Century Gothic" panose="020B0502020202020204" pitchFamily="34" charset="0"/>
              </a:rPr>
              <a:t>group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. Use </a:t>
            </a:r>
            <a:r>
              <a:rPr lang="es-ES" sz="2000" b="1" dirty="0" err="1" smtClean="0">
                <a:uFillTx/>
                <a:latin typeface="Century Gothic" panose="020B0502020202020204" pitchFamily="34" charset="0"/>
              </a:rPr>
              <a:t>only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000" dirty="0" err="1" smtClean="0">
                <a:uFillTx/>
                <a:latin typeface="Century Gothic" panose="020B0502020202020204" pitchFamily="34" charset="0"/>
              </a:rPr>
              <a:t>the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000" b="1" dirty="0" err="1" smtClean="0">
                <a:uFillTx/>
                <a:latin typeface="Century Gothic" panose="020B0502020202020204" pitchFamily="34" charset="0"/>
              </a:rPr>
              <a:t>expressions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of </a:t>
            </a:r>
            <a:r>
              <a:rPr lang="es-ES" sz="2000" b="1" dirty="0" err="1" smtClean="0">
                <a:uFillTx/>
                <a:latin typeface="Century Gothic" panose="020B0502020202020204" pitchFamily="34" charset="0"/>
              </a:rPr>
              <a:t>your</a:t>
            </a:r>
            <a:r>
              <a:rPr lang="es-ES" sz="2000" b="1" dirty="0" smtClean="0">
                <a:uFillTx/>
                <a:latin typeface="Century Gothic" panose="020B0502020202020204" pitchFamily="34" charset="0"/>
              </a:rPr>
              <a:t> role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. 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573206" y="2246250"/>
          <a:ext cx="8270543" cy="58374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3635"/>
                <a:gridCol w="1654227"/>
                <a:gridCol w="1654227"/>
                <a:gridCol w="1654227"/>
                <a:gridCol w="165422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uFillTx/>
                        </a:rPr>
                        <a:t>ROLE 1</a:t>
                      </a:r>
                      <a:endParaRPr lang="es-ES" sz="1400" b="1" dirty="0">
                        <a:effectLst/>
                        <a:uFillTx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uFillTx/>
                        </a:rPr>
                        <a:t>GROUP LEADER</a:t>
                      </a:r>
                      <a:endParaRPr lang="es-ES" sz="1400" b="1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uFillTx/>
                        </a:rPr>
                        <a:t>ROLE 2</a:t>
                      </a:r>
                      <a:endParaRPr lang="es-ES" sz="1400" b="1" dirty="0">
                        <a:effectLst/>
                        <a:uFillTx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uFillTx/>
                        </a:rPr>
                        <a:t>ENCOURAGER</a:t>
                      </a:r>
                      <a:endParaRPr lang="es-ES" sz="1400" b="1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uFillTx/>
                        </a:rPr>
                        <a:t>ROLE 3</a:t>
                      </a:r>
                      <a:endParaRPr lang="es-ES" sz="1400" b="1" dirty="0">
                        <a:effectLst/>
                        <a:uFillTx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uFillTx/>
                        </a:rPr>
                        <a:t>SECRETARY</a:t>
                      </a:r>
                      <a:endParaRPr lang="es-ES" sz="1400" b="1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uFillTx/>
                        </a:rPr>
                        <a:t>ROLE 4</a:t>
                      </a:r>
                      <a:endParaRPr lang="es-ES" sz="1400" b="1" dirty="0">
                        <a:effectLst/>
                        <a:uFillTx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uFillTx/>
                        </a:rPr>
                        <a:t>REFEREE</a:t>
                      </a:r>
                      <a:endParaRPr lang="es-ES" sz="1400" b="1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uFillTx/>
                        </a:rPr>
                        <a:t>ROLE 5</a:t>
                      </a:r>
                      <a:endParaRPr lang="es-ES" sz="1400" b="1" dirty="0">
                        <a:effectLst/>
                        <a:uFillTx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uFillTx/>
                        </a:rPr>
                        <a:t>TIME KEEPER</a:t>
                      </a:r>
                      <a:endParaRPr lang="es-ES" sz="1400" b="1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uFillTx/>
                        </a:rPr>
                        <a:t>“Does everyone understand what to do?”</a:t>
                      </a:r>
                      <a:endParaRPr lang="es-ES" sz="140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uFillTx/>
                        </a:rPr>
                        <a:t>“</a:t>
                      </a:r>
                      <a:r>
                        <a:rPr lang="en-GB" sz="1400" u="sng" dirty="0">
                          <a:effectLst/>
                          <a:uFillTx/>
                        </a:rPr>
                        <a:t>Mario</a:t>
                      </a:r>
                      <a:r>
                        <a:rPr lang="en-GB" sz="1400" dirty="0">
                          <a:effectLst/>
                          <a:uFillTx/>
                        </a:rPr>
                        <a:t>, what would you answer to </a:t>
                      </a:r>
                      <a:r>
                        <a:rPr lang="en-GB" sz="1400" u="sng" dirty="0">
                          <a:effectLst/>
                          <a:uFillTx/>
                        </a:rPr>
                        <a:t>question</a:t>
                      </a:r>
                      <a:r>
                        <a:rPr lang="en-GB" sz="1400" dirty="0">
                          <a:effectLst/>
                          <a:uFillTx/>
                        </a:rPr>
                        <a:t> </a:t>
                      </a:r>
                      <a:r>
                        <a:rPr lang="en-GB" sz="1400" u="sng" dirty="0">
                          <a:effectLst/>
                          <a:uFillTx/>
                        </a:rPr>
                        <a:t>number one</a:t>
                      </a:r>
                      <a:r>
                        <a:rPr lang="en-GB" sz="1400" dirty="0">
                          <a:effectLst/>
                          <a:uFillTx/>
                        </a:rPr>
                        <a:t>?”</a:t>
                      </a:r>
                      <a:endParaRPr lang="es-ES" sz="1400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uFillTx/>
                        </a:rPr>
                        <a:t>“Can you say that again, please?”</a:t>
                      </a:r>
                      <a:endParaRPr lang="es-ES" sz="1400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uFillTx/>
                        </a:rPr>
                        <a:t>“Could you speak in a polite way to your partner?”</a:t>
                      </a:r>
                      <a:endParaRPr lang="es-ES" sz="1400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uFillTx/>
                        </a:rPr>
                        <a:t>“Shall we move to the next question as time is moving on?”</a:t>
                      </a:r>
                      <a:endParaRPr lang="es-ES" sz="1400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uFillTx/>
                        </a:rPr>
                        <a:t>“Let’s start by reading the text in silence”.</a:t>
                      </a:r>
                      <a:endParaRPr lang="es-ES" sz="140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uFillTx/>
                        </a:rPr>
                        <a:t>“</a:t>
                      </a:r>
                      <a:r>
                        <a:rPr lang="en-GB" sz="1400" u="sng">
                          <a:effectLst/>
                          <a:uFillTx/>
                        </a:rPr>
                        <a:t>Marta</a:t>
                      </a:r>
                      <a:r>
                        <a:rPr lang="en-GB" sz="1400">
                          <a:effectLst/>
                          <a:uFillTx/>
                        </a:rPr>
                        <a:t>, do you agree with the answer Mario has given?”</a:t>
                      </a:r>
                      <a:endParaRPr lang="es-ES" sz="140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uFillTx/>
                        </a:rPr>
                        <a:t>“How shall I write this?”</a:t>
                      </a:r>
                      <a:endParaRPr lang="es-ES" sz="1400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uFillTx/>
                        </a:rPr>
                        <a:t>“Could you speak lower please?”</a:t>
                      </a:r>
                      <a:endParaRPr lang="es-ES" sz="1400" dirty="0">
                        <a:effectLst/>
                        <a:uFillTx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uFillTx/>
                        </a:rPr>
                        <a:t> </a:t>
                      </a:r>
                      <a:endParaRPr lang="es-ES" sz="1400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uFillTx/>
                        </a:rPr>
                        <a:t>“Let’s try to get this finished, we’ve only got a few minutes left”</a:t>
                      </a:r>
                      <a:endParaRPr lang="es-ES" sz="140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uFillTx/>
                        </a:rPr>
                        <a:t>“Mario could you please read the text in silence and tell me when you have finished?”</a:t>
                      </a:r>
                      <a:endParaRPr lang="es-ES" sz="140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uFillTx/>
                        </a:rPr>
                        <a:t>“Let’s hear from </a:t>
                      </a:r>
                      <a:r>
                        <a:rPr lang="en-GB" sz="1400" u="sng">
                          <a:effectLst/>
                          <a:uFillTx/>
                        </a:rPr>
                        <a:t>Juan</a:t>
                      </a:r>
                      <a:r>
                        <a:rPr lang="en-GB" sz="1400">
                          <a:effectLst/>
                          <a:uFillTx/>
                        </a:rPr>
                        <a:t> next”.</a:t>
                      </a:r>
                      <a:endParaRPr lang="es-ES" sz="140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uFillTx/>
                        </a:rPr>
                        <a:t>“I think I heard you say ____; is that right?”</a:t>
                      </a:r>
                      <a:endParaRPr lang="es-ES" sz="1400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uFillTx/>
                        </a:rPr>
                        <a:t>“May you use the bank of expressions in order to talk to your partner in a polite way?”</a:t>
                      </a:r>
                      <a:endParaRPr lang="es-ES" sz="1400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uFillTx/>
                        </a:rPr>
                        <a:t>“We have consumed have of the time we have been given”.</a:t>
                      </a:r>
                      <a:endParaRPr lang="es-ES" sz="140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uFillTx/>
                        </a:rPr>
                        <a:t>“Let’s keep to the task we have to complete”</a:t>
                      </a:r>
                      <a:endParaRPr lang="es-ES" sz="140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uFillTx/>
                        </a:rPr>
                        <a:t>“</a:t>
                      </a:r>
                      <a:r>
                        <a:rPr lang="en-GB" sz="1400" u="sng">
                          <a:effectLst/>
                          <a:uFillTx/>
                        </a:rPr>
                        <a:t>Pablo</a:t>
                      </a:r>
                      <a:r>
                        <a:rPr lang="en-GB" sz="1400">
                          <a:effectLst/>
                          <a:uFillTx/>
                        </a:rPr>
                        <a:t>, do you have any other idea to tell us, so we can complete </a:t>
                      </a:r>
                      <a:r>
                        <a:rPr lang="en-GB" sz="1400" u="sng">
                          <a:effectLst/>
                          <a:uFillTx/>
                        </a:rPr>
                        <a:t>question two</a:t>
                      </a:r>
                      <a:r>
                        <a:rPr lang="en-GB" sz="1400">
                          <a:effectLst/>
                          <a:uFillTx/>
                        </a:rPr>
                        <a:t>?”</a:t>
                      </a:r>
                      <a:endParaRPr lang="es-ES" sz="140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uFillTx/>
                        </a:rPr>
                        <a:t>“How would you like me to write this?”</a:t>
                      </a:r>
                      <a:endParaRPr lang="es-ES" sz="140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uFillTx/>
                        </a:rPr>
                        <a:t>“</a:t>
                      </a:r>
                      <a:r>
                        <a:rPr lang="en-GB" sz="1400" u="sng" dirty="0">
                          <a:effectLst/>
                          <a:uFillTx/>
                        </a:rPr>
                        <a:t>Mario</a:t>
                      </a:r>
                      <a:r>
                        <a:rPr lang="en-GB" sz="1400" dirty="0">
                          <a:effectLst/>
                          <a:uFillTx/>
                        </a:rPr>
                        <a:t> and </a:t>
                      </a:r>
                      <a:r>
                        <a:rPr lang="en-GB" sz="1400" u="sng" dirty="0">
                          <a:effectLst/>
                          <a:uFillTx/>
                        </a:rPr>
                        <a:t>Marta</a:t>
                      </a:r>
                      <a:r>
                        <a:rPr lang="en-GB" sz="1400" dirty="0">
                          <a:effectLst/>
                          <a:uFillTx/>
                        </a:rPr>
                        <a:t>, you can not speak at the same time. </a:t>
                      </a:r>
                      <a:r>
                        <a:rPr lang="en-GB" sz="1400" u="sng" dirty="0">
                          <a:effectLst/>
                          <a:uFillTx/>
                        </a:rPr>
                        <a:t>Marta</a:t>
                      </a:r>
                      <a:r>
                        <a:rPr lang="en-GB" sz="1400" dirty="0">
                          <a:effectLst/>
                          <a:uFillTx/>
                        </a:rPr>
                        <a:t> wait for your turn to participate”.</a:t>
                      </a:r>
                      <a:endParaRPr lang="es-ES" sz="1400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uFillTx/>
                        </a:rPr>
                        <a:t>“Shall we stop speaking about this answer? There is few time left and we have to answer all the questions”.</a:t>
                      </a:r>
                      <a:endParaRPr lang="es-ES" sz="1400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uFillTx/>
                        </a:rPr>
                        <a:t>“That’s interesting, but let’s get back to our task”.</a:t>
                      </a:r>
                      <a:endParaRPr lang="es-ES" sz="1400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uFillTx/>
                        </a:rPr>
                        <a:t>“</a:t>
                      </a:r>
                      <a:r>
                        <a:rPr lang="en-GB" sz="1400" u="sng">
                          <a:effectLst/>
                          <a:uFillTx/>
                        </a:rPr>
                        <a:t>María</a:t>
                      </a:r>
                      <a:r>
                        <a:rPr lang="en-GB" sz="1400">
                          <a:effectLst/>
                          <a:uFillTx/>
                        </a:rPr>
                        <a:t>, you have given a very interesting point”.</a:t>
                      </a:r>
                      <a:endParaRPr lang="es-ES" sz="140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uFillTx/>
                        </a:rPr>
                        <a:t>“What else shall I write in order to have a complete sentence?”</a:t>
                      </a:r>
                      <a:endParaRPr lang="es-ES" sz="140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uFillTx/>
                        </a:rPr>
                        <a:t>“Please </a:t>
                      </a:r>
                      <a:r>
                        <a:rPr lang="en-GB" sz="1400" u="sng" dirty="0">
                          <a:effectLst/>
                          <a:uFillTx/>
                        </a:rPr>
                        <a:t>Juan</a:t>
                      </a:r>
                      <a:r>
                        <a:rPr lang="en-GB" sz="1400" dirty="0">
                          <a:effectLst/>
                          <a:uFillTx/>
                        </a:rPr>
                        <a:t>, could you speak after </a:t>
                      </a:r>
                      <a:r>
                        <a:rPr lang="en-GB" sz="1400" u="sng" dirty="0" err="1">
                          <a:effectLst/>
                          <a:uFillTx/>
                        </a:rPr>
                        <a:t>María</a:t>
                      </a:r>
                      <a:r>
                        <a:rPr lang="en-GB" sz="1400" dirty="0">
                          <a:effectLst/>
                          <a:uFillTx/>
                        </a:rPr>
                        <a:t> and not at the same time?</a:t>
                      </a:r>
                      <a:endParaRPr lang="es-ES" sz="1400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uFillTx/>
                        </a:rPr>
                        <a:t>“Could you speak in English please?”</a:t>
                      </a:r>
                      <a:endParaRPr lang="es-ES" sz="1400" dirty="0">
                        <a:effectLst/>
                        <a:uFillTx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5506871" y="689551"/>
            <a:ext cx="3254991" cy="1551896"/>
            <a:chOff x="846162" y="1352191"/>
            <a:chExt cx="3289110" cy="2210937"/>
          </a:xfrm>
          <a:solidFill>
            <a:srgbClr val="00B0F0"/>
          </a:solidFill>
        </p:grpSpPr>
        <p:sp>
          <p:nvSpPr>
            <p:cNvPr id="7" name="Nube 6"/>
            <p:cNvSpPr>
              <a:spLocks/>
            </p:cNvSpPr>
            <p:nvPr/>
          </p:nvSpPr>
          <p:spPr>
            <a:xfrm>
              <a:off x="846162" y="1352191"/>
              <a:ext cx="3289110" cy="2210937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uFillTx/>
              </a:endParaRPr>
            </a:p>
          </p:txBody>
        </p:sp>
        <p:sp>
          <p:nvSpPr>
            <p:cNvPr id="8" name="CuadroTexto 7"/>
            <p:cNvSpPr txBox="1">
              <a:spLocks/>
            </p:cNvSpPr>
            <p:nvPr/>
          </p:nvSpPr>
          <p:spPr>
            <a:xfrm>
              <a:off x="1105469" y="1812189"/>
              <a:ext cx="2770496" cy="1710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uFillTx/>
                  <a:latin typeface="Century Gothic" panose="020B0502020202020204" pitchFamily="34" charset="0"/>
                </a:rPr>
                <a:t>USE</a:t>
              </a:r>
              <a:r>
                <a:rPr lang="es-ES" sz="2400" b="1" dirty="0" smtClean="0">
                  <a:uFillTx/>
                  <a:latin typeface="Century Gothic" panose="020B0502020202020204" pitchFamily="34" charset="0"/>
                </a:rPr>
                <a:t> TWO EXPRESSIONS </a:t>
              </a:r>
              <a:r>
                <a:rPr lang="es-ES" sz="2400" b="1" u="sng" dirty="0" smtClean="0">
                  <a:uFillTx/>
                  <a:latin typeface="Century Gothic" panose="020B0502020202020204" pitchFamily="34" charset="0"/>
                </a:rPr>
                <a:t>MINIMUM</a:t>
              </a:r>
              <a:endParaRPr lang="es-ES" sz="2400" b="1" u="sng" dirty="0"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upo 8"/>
          <p:cNvGrpSpPr/>
          <p:nvPr/>
        </p:nvGrpSpPr>
        <p:grpSpPr>
          <a:xfrm rot="19057468">
            <a:off x="6662665" y="4385637"/>
            <a:ext cx="2248340" cy="1477328"/>
            <a:chOff x="8860649" y="1388364"/>
            <a:chExt cx="2997787" cy="1477328"/>
          </a:xfrm>
        </p:grpSpPr>
        <p:sp>
          <p:nvSpPr>
            <p:cNvPr id="10" name="Esquina doblada 9"/>
            <p:cNvSpPr>
              <a:spLocks/>
            </p:cNvSpPr>
            <p:nvPr/>
          </p:nvSpPr>
          <p:spPr>
            <a:xfrm>
              <a:off x="9730854" y="1583140"/>
              <a:ext cx="2127582" cy="1005554"/>
            </a:xfrm>
            <a:prstGeom prst="foldedCorner">
              <a:avLst/>
            </a:prstGeom>
            <a:solidFill>
              <a:srgbClr val="66FF33"/>
            </a:solidFill>
            <a:ln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uFillTx/>
              </a:endParaRPr>
            </a:p>
          </p:txBody>
        </p:sp>
        <p:sp>
          <p:nvSpPr>
            <p:cNvPr id="11" name="CuadroTexto 10"/>
            <p:cNvSpPr txBox="1">
              <a:spLocks/>
            </p:cNvSpPr>
            <p:nvPr/>
          </p:nvSpPr>
          <p:spPr>
            <a:xfrm>
              <a:off x="9773016" y="1388364"/>
              <a:ext cx="191651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>
                  <a:uFillTx/>
                  <a:latin typeface="Century Gothic" panose="020B0502020202020204" pitchFamily="34" charset="0"/>
                </a:rPr>
                <a:t>READ YOUR EXPRESSIONS DURING </a:t>
              </a:r>
              <a:r>
                <a:rPr lang="es-ES" b="1" u="sng" dirty="0" smtClean="0">
                  <a:uFillTx/>
                  <a:latin typeface="Century Gothic" panose="020B0502020202020204" pitchFamily="34" charset="0"/>
                </a:rPr>
                <a:t>1MIN</a:t>
              </a:r>
              <a:endParaRPr lang="es-ES" b="1" u="sng" dirty="0">
                <a:uFillTx/>
                <a:latin typeface="Century Gothic" panose="020B0502020202020204" pitchFamily="34" charset="0"/>
              </a:endParaRPr>
            </a:p>
          </p:txBody>
        </p:sp>
        <p:pic>
          <p:nvPicPr>
            <p:cNvPr id="12" name="Picture 2" descr="http://previews.123rf.com/images/hatza/hatza1204/hatza120400223/13194942-reloj-de-dibujo-de-color-rojo-Foto-de-archivo.jpg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13205" t="11985" r="12492" b="10677"/>
            <a:stretch/>
          </p:blipFill>
          <p:spPr bwMode="auto">
            <a:xfrm>
              <a:off x="8860649" y="1692322"/>
              <a:ext cx="861219" cy="896371"/>
            </a:xfrm>
            <a:prstGeom prst="rect">
              <a:avLst/>
            </a:prstGeom>
            <a:noFill/>
          </p:spPr>
        </p:pic>
      </p:grpSp>
      <p:pic>
        <p:nvPicPr>
          <p:cNvPr id="1026" name="Picture 2" descr="http://vignette4.wikia.nocookie.net/whentheycry/images/a/af/Question_mark.png/revision/201206291636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3513" y="5232949"/>
            <a:ext cx="965159" cy="1286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19669" y="247937"/>
            <a:ext cx="5169089" cy="898476"/>
          </a:xfrm>
          <a:prstGeom prst="rect">
            <a:avLst/>
          </a:prstGeom>
          <a:solidFill>
            <a:srgbClr val="CC00CC"/>
          </a:solidFill>
          <a:ln w="5715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5400" b="1" dirty="0" smtClean="0">
                <a:uFillTx/>
                <a:latin typeface="Century Gothic" panose="020B0502020202020204" pitchFamily="34" charset="0"/>
              </a:rPr>
              <a:t>ACTIVITY 1</a:t>
            </a:r>
            <a:endParaRPr lang="en-GB" sz="5400" b="1" u="sng" dirty="0">
              <a:uFillTx/>
              <a:latin typeface="Century Gothic" panose="020B0502020202020204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786351" y="220642"/>
            <a:ext cx="2357649" cy="598225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600" b="1" dirty="0" smtClean="0">
                <a:uFillTx/>
                <a:latin typeface="Century Gothic" panose="020B0502020202020204" pitchFamily="34" charset="0"/>
              </a:rPr>
              <a:t>WORKING IN SMALL GROUPS DURING BIOLOGY LESSONS</a:t>
            </a:r>
            <a:endParaRPr lang="en-GB" sz="1600" b="1" u="sng" dirty="0">
              <a:uFillTx/>
              <a:latin typeface="Century Gothic" panose="020B0502020202020204" pitchFamily="34" charset="0"/>
            </a:endParaRPr>
          </a:p>
        </p:txBody>
      </p:sp>
      <p:sp>
        <p:nvSpPr>
          <p:cNvPr id="4" name="CuadroTexto 3"/>
          <p:cNvSpPr txBox="1">
            <a:spLocks/>
          </p:cNvSpPr>
          <p:nvPr/>
        </p:nvSpPr>
        <p:spPr>
          <a:xfrm>
            <a:off x="419668" y="1515018"/>
            <a:ext cx="4892723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 smtClean="0">
                <a:uFillTx/>
                <a:latin typeface="Century Gothic" panose="020B0502020202020204" pitchFamily="34" charset="0"/>
              </a:rPr>
              <a:t>Apart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000" dirty="0" err="1" smtClean="0">
                <a:uFillTx/>
                <a:latin typeface="Century Gothic" panose="020B0502020202020204" pitchFamily="34" charset="0"/>
              </a:rPr>
              <a:t>from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n-GB" sz="2000" dirty="0">
                <a:uFillTx/>
                <a:latin typeface="Century Gothic" panose="020B0502020202020204" pitchFamily="34" charset="0"/>
              </a:rPr>
              <a:t>carrying out </a:t>
            </a:r>
            <a:r>
              <a:rPr lang="en-GB" sz="2000" dirty="0" smtClean="0">
                <a:uFillTx/>
                <a:latin typeface="Century Gothic" panose="020B0502020202020204" pitchFamily="34" charset="0"/>
              </a:rPr>
              <a:t>your </a:t>
            </a:r>
            <a:r>
              <a:rPr lang="en-GB" sz="2000" b="1" dirty="0" smtClean="0">
                <a:uFillTx/>
                <a:latin typeface="Century Gothic" panose="020B0502020202020204" pitchFamily="34" charset="0"/>
              </a:rPr>
              <a:t>specific </a:t>
            </a:r>
            <a:r>
              <a:rPr lang="en-GB" sz="2000" b="1" dirty="0">
                <a:uFillTx/>
                <a:latin typeface="Century Gothic" panose="020B0502020202020204" pitchFamily="34" charset="0"/>
              </a:rPr>
              <a:t>role </a:t>
            </a:r>
            <a:r>
              <a:rPr lang="en-GB" sz="2000" dirty="0">
                <a:uFillTx/>
                <a:latin typeface="Century Gothic" panose="020B0502020202020204" pitchFamily="34" charset="0"/>
              </a:rPr>
              <a:t>inside the group they </a:t>
            </a:r>
            <a:r>
              <a:rPr lang="en-GB" sz="2000" b="1" u="sng" dirty="0" smtClean="0">
                <a:uFillTx/>
                <a:latin typeface="Century Gothic" panose="020B0502020202020204" pitchFamily="34" charset="0"/>
              </a:rPr>
              <a:t>ALSO</a:t>
            </a:r>
            <a:r>
              <a:rPr lang="en-GB" sz="2000" dirty="0" smtClean="0">
                <a:uFillTx/>
                <a:latin typeface="Century Gothic" panose="020B0502020202020204" pitchFamily="34" charset="0"/>
              </a:rPr>
              <a:t> have </a:t>
            </a:r>
            <a:r>
              <a:rPr lang="en-GB" sz="2000" dirty="0">
                <a:uFillTx/>
                <a:latin typeface="Century Gothic" panose="020B0502020202020204" pitchFamily="34" charset="0"/>
              </a:rPr>
              <a:t>to </a:t>
            </a:r>
            <a:r>
              <a:rPr lang="en-GB" sz="2000" b="1" u="sng" dirty="0" smtClean="0">
                <a:uFillTx/>
                <a:latin typeface="Century Gothic" panose="020B0502020202020204" pitchFamily="34" charset="0"/>
              </a:rPr>
              <a:t>CONTRIBUTE</a:t>
            </a:r>
            <a:r>
              <a:rPr lang="en-GB" sz="2000" dirty="0" smtClean="0">
                <a:uFillTx/>
                <a:latin typeface="Century Gothic" panose="020B0502020202020204" pitchFamily="34" charset="0"/>
              </a:rPr>
              <a:t> to </a:t>
            </a:r>
            <a:r>
              <a:rPr lang="en-GB" sz="2000" dirty="0">
                <a:uFillTx/>
                <a:latin typeface="Century Gothic" panose="020B0502020202020204" pitchFamily="34" charset="0"/>
              </a:rPr>
              <a:t>the </a:t>
            </a:r>
            <a:r>
              <a:rPr lang="en-GB" sz="2000" b="1" u="sng" dirty="0" smtClean="0">
                <a:uFillTx/>
                <a:latin typeface="Century Gothic" panose="020B0502020202020204" pitchFamily="34" charset="0"/>
              </a:rPr>
              <a:t>GROUP</a:t>
            </a:r>
            <a:r>
              <a:rPr lang="en-GB" sz="2000" dirty="0" smtClean="0">
                <a:uFillTx/>
                <a:latin typeface="Century Gothic" panose="020B0502020202020204" pitchFamily="34" charset="0"/>
              </a:rPr>
              <a:t> task.</a:t>
            </a:r>
            <a:endParaRPr lang="es-ES" sz="2000" dirty="0" smtClean="0">
              <a:uFillTx/>
              <a:latin typeface="Century Gothic" panose="020B050202020202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5506871" y="1044392"/>
            <a:ext cx="3254991" cy="2312956"/>
            <a:chOff x="846162" y="1352191"/>
            <a:chExt cx="3289110" cy="3295195"/>
          </a:xfrm>
          <a:solidFill>
            <a:srgbClr val="00B0F0"/>
          </a:solidFill>
        </p:grpSpPr>
        <p:sp>
          <p:nvSpPr>
            <p:cNvPr id="6" name="Nube 5"/>
            <p:cNvSpPr>
              <a:spLocks/>
            </p:cNvSpPr>
            <p:nvPr/>
          </p:nvSpPr>
          <p:spPr>
            <a:xfrm>
              <a:off x="846162" y="1352191"/>
              <a:ext cx="3289110" cy="329519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uFillTx/>
              </a:endParaRPr>
            </a:p>
          </p:txBody>
        </p:sp>
        <p:sp>
          <p:nvSpPr>
            <p:cNvPr id="7" name="CuadroTexto 6"/>
            <p:cNvSpPr txBox="1">
              <a:spLocks/>
            </p:cNvSpPr>
            <p:nvPr/>
          </p:nvSpPr>
          <p:spPr>
            <a:xfrm>
              <a:off x="1105469" y="1812189"/>
              <a:ext cx="2770496" cy="2236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uFillTx/>
                  <a:latin typeface="Century Gothic" panose="020B0502020202020204" pitchFamily="34" charset="0"/>
                </a:rPr>
                <a:t>READ THE TEXTS, ANSWER THE QUESTIONS, GIVE YOUR OPINION…</a:t>
              </a:r>
              <a:endParaRPr lang="es-ES" sz="2400" b="1" u="sng" dirty="0">
                <a:uFillTx/>
                <a:latin typeface="Century Gothic" panose="020B0502020202020204" pitchFamily="34" charset="0"/>
              </a:endParaRPr>
            </a:p>
          </p:txBody>
        </p:sp>
      </p:grpSp>
      <p:sp>
        <p:nvSpPr>
          <p:cNvPr id="8" name="CuadroTexto 7"/>
          <p:cNvSpPr txBox="1">
            <a:spLocks/>
          </p:cNvSpPr>
          <p:nvPr/>
        </p:nvSpPr>
        <p:spPr>
          <a:xfrm>
            <a:off x="419669" y="3637464"/>
            <a:ext cx="8260307" cy="3108543"/>
          </a:xfrm>
          <a:prstGeom prst="rect">
            <a:avLst/>
          </a:prstGeom>
          <a:solidFill>
            <a:srgbClr val="FF9999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uFillTx/>
                <a:latin typeface="Century Gothic" panose="020B0502020202020204" pitchFamily="34" charset="0"/>
              </a:rPr>
              <a:t>EACH PERSON HAS 3 TASKS:</a:t>
            </a:r>
          </a:p>
          <a:p>
            <a:pPr algn="ctr"/>
            <a:endParaRPr lang="es-ES" sz="2800" b="1" dirty="0">
              <a:uFillTx/>
              <a:latin typeface="Century Gothic" panose="020B0502020202020204" pitchFamily="34" charset="0"/>
            </a:endParaRPr>
          </a:p>
          <a:p>
            <a:pPr marL="457200" indent="-457200" algn="ctr">
              <a:buAutoNum type="arabicPeriod"/>
            </a:pPr>
            <a:r>
              <a:rPr lang="es-ES" sz="2800" b="1" dirty="0" smtClean="0">
                <a:uFillTx/>
                <a:latin typeface="Century Gothic" panose="020B0502020202020204" pitchFamily="34" charset="0"/>
              </a:rPr>
              <a:t>CARRY OUT YOUR ROLE (USING BANK OF EXPRESSIONS)</a:t>
            </a:r>
          </a:p>
          <a:p>
            <a:pPr marL="457200" indent="-457200" algn="ctr">
              <a:buAutoNum type="arabicPeriod"/>
            </a:pPr>
            <a:r>
              <a:rPr lang="es-ES" sz="2800" b="1" dirty="0" smtClean="0">
                <a:uFillTx/>
                <a:latin typeface="Century Gothic" panose="020B0502020202020204" pitchFamily="34" charset="0"/>
              </a:rPr>
              <a:t>PARTICIPATE ACTIVELY IN THE GROUP (GIVE YOUR OPINION ANSWERING THE QUESTIONS)</a:t>
            </a:r>
          </a:p>
          <a:p>
            <a:pPr marL="457200" indent="-457200" algn="ctr">
              <a:buAutoNum type="arabicPeriod"/>
            </a:pPr>
            <a:r>
              <a:rPr lang="es-ES" sz="2800" b="1" dirty="0" smtClean="0">
                <a:uFillTx/>
                <a:latin typeface="Century Gothic" panose="020B0502020202020204" pitchFamily="34" charset="0"/>
              </a:rPr>
              <a:t>DO THE ACTIVITY PLANNED</a:t>
            </a:r>
            <a:endParaRPr lang="es-ES" sz="2800" dirty="0"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14425" y="244555"/>
            <a:ext cx="5844654" cy="1922058"/>
          </a:xfrm>
          <a:prstGeom prst="rect">
            <a:avLst/>
          </a:prstGeom>
          <a:solidFill>
            <a:srgbClr val="CC00CC"/>
          </a:solidFill>
          <a:ln w="5715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5400" b="1" dirty="0" smtClean="0">
                <a:uFillTx/>
                <a:latin typeface="Century Gothic" panose="020B0502020202020204" pitchFamily="34" charset="0"/>
              </a:rPr>
              <a:t>ACTIVITY 1 – </a:t>
            </a:r>
          </a:p>
          <a:p>
            <a:pPr algn="ctr"/>
            <a:r>
              <a:rPr lang="es-ES" sz="4000" b="1" dirty="0" smtClean="0">
                <a:uFillTx/>
                <a:latin typeface="Century Gothic" panose="020B0502020202020204" pitchFamily="34" charset="0"/>
              </a:rPr>
              <a:t>READING ABOUT GERMS IN SMALL GROUPS</a:t>
            </a:r>
            <a:endParaRPr lang="en-GB" sz="4000" b="1" u="sng" dirty="0">
              <a:uFillTx/>
              <a:latin typeface="Century Gothic" panose="020B0502020202020204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786351" y="220642"/>
            <a:ext cx="2357649" cy="598225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600" b="1" dirty="0" smtClean="0">
                <a:uFillTx/>
                <a:latin typeface="Century Gothic" panose="020B0502020202020204" pitchFamily="34" charset="0"/>
              </a:rPr>
              <a:t>WORKING IN SMALL GROUPS DURING BIOLOGY LESSONS</a:t>
            </a:r>
            <a:endParaRPr lang="en-GB" sz="1600" b="1" u="sng" dirty="0">
              <a:uFillTx/>
              <a:latin typeface="Century Gothic" panose="020B0502020202020204" pitchFamily="34" charset="0"/>
            </a:endParaRPr>
          </a:p>
        </p:txBody>
      </p:sp>
      <p:sp>
        <p:nvSpPr>
          <p:cNvPr id="4" name="CuadroTexto 3"/>
          <p:cNvSpPr txBox="1">
            <a:spLocks/>
          </p:cNvSpPr>
          <p:nvPr/>
        </p:nvSpPr>
        <p:spPr>
          <a:xfrm>
            <a:off x="507048" y="2441180"/>
            <a:ext cx="4892723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 smtClean="0">
                <a:uFillTx/>
                <a:latin typeface="Century Gothic" panose="020B0502020202020204" pitchFamily="34" charset="0"/>
              </a:rPr>
              <a:t>You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are </a:t>
            </a:r>
            <a:r>
              <a:rPr lang="es-ES" sz="2000" dirty="0" err="1" smtClean="0">
                <a:uFillTx/>
                <a:latin typeface="Century Gothic" panose="020B0502020202020204" pitchFamily="34" charset="0"/>
              </a:rPr>
              <a:t>given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a </a:t>
            </a:r>
            <a:r>
              <a:rPr lang="es-ES" sz="2000" dirty="0" err="1" smtClean="0">
                <a:uFillTx/>
                <a:latin typeface="Century Gothic" panose="020B0502020202020204" pitchFamily="34" charset="0"/>
              </a:rPr>
              <a:t>text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</a:t>
            </a:r>
            <a:r>
              <a:rPr lang="es-ES" sz="2000" dirty="0" err="1" smtClean="0">
                <a:uFillTx/>
                <a:latin typeface="Century Gothic" panose="020B0502020202020204" pitchFamily="34" charset="0"/>
              </a:rPr>
              <a:t>with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 a </a:t>
            </a:r>
            <a:r>
              <a:rPr lang="es-ES" sz="2000" dirty="0" err="1" smtClean="0">
                <a:uFillTx/>
                <a:latin typeface="Century Gothic" panose="020B0502020202020204" pitchFamily="34" charset="0"/>
              </a:rPr>
              <a:t>glossary</a:t>
            </a:r>
            <a:r>
              <a:rPr lang="es-ES" sz="2000" dirty="0" smtClean="0">
                <a:uFillTx/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s-ES" sz="2000" b="1" dirty="0" smtClean="0">
                <a:uFillTx/>
                <a:latin typeface="Century Gothic" panose="020B0502020202020204" pitchFamily="34" charset="0"/>
              </a:rPr>
              <a:t>READ THE TEXT IN SILENCE</a:t>
            </a:r>
          </a:p>
          <a:p>
            <a:pPr algn="ctr"/>
            <a:r>
              <a:rPr lang="es-ES" sz="2000" b="1" dirty="0" smtClean="0">
                <a:uFillTx/>
                <a:latin typeface="Century Gothic" panose="020B0502020202020204" pitchFamily="34" charset="0"/>
              </a:rPr>
              <a:t>ANSWER THE QUESTIONS.</a:t>
            </a:r>
          </a:p>
        </p:txBody>
      </p:sp>
      <p:grpSp>
        <p:nvGrpSpPr>
          <p:cNvPr id="5" name="Grupo 4"/>
          <p:cNvGrpSpPr/>
          <p:nvPr/>
        </p:nvGrpSpPr>
        <p:grpSpPr>
          <a:xfrm rot="20496357">
            <a:off x="4313511" y="2508461"/>
            <a:ext cx="4242625" cy="3321001"/>
            <a:chOff x="9439998" y="1920140"/>
            <a:chExt cx="3059744" cy="2322274"/>
          </a:xfrm>
        </p:grpSpPr>
        <p:sp>
          <p:nvSpPr>
            <p:cNvPr id="6" name="Explosión 1 5"/>
            <p:cNvSpPr>
              <a:spLocks/>
            </p:cNvSpPr>
            <p:nvPr/>
          </p:nvSpPr>
          <p:spPr>
            <a:xfrm>
              <a:off x="9439998" y="1920140"/>
              <a:ext cx="3059744" cy="2322274"/>
            </a:xfrm>
            <a:prstGeom prst="irregularSeal1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uFillTx/>
              </a:endParaRPr>
            </a:p>
          </p:txBody>
        </p:sp>
        <p:sp>
          <p:nvSpPr>
            <p:cNvPr id="7" name="CuadroTexto 6"/>
            <p:cNvSpPr txBox="1">
              <a:spLocks/>
            </p:cNvSpPr>
            <p:nvPr/>
          </p:nvSpPr>
          <p:spPr>
            <a:xfrm>
              <a:off x="9947602" y="2718399"/>
              <a:ext cx="2123901" cy="645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>
                  <a:uFillTx/>
                  <a:latin typeface="Century Gothic" panose="020B0502020202020204" pitchFamily="34" charset="0"/>
                </a:rPr>
                <a:t>INCLUDE THE OPINIONS OF </a:t>
              </a:r>
              <a:r>
                <a:rPr lang="es-ES" b="1" u="sng" dirty="0" smtClean="0">
                  <a:uFillTx/>
                  <a:latin typeface="Century Gothic" panose="020B0502020202020204" pitchFamily="34" charset="0"/>
                </a:rPr>
                <a:t>ALL THE MEMBERS </a:t>
              </a:r>
              <a:r>
                <a:rPr lang="es-ES" dirty="0" smtClean="0">
                  <a:uFillTx/>
                  <a:latin typeface="Century Gothic" panose="020B0502020202020204" pitchFamily="34" charset="0"/>
                </a:rPr>
                <a:t>IN YOUR ANSWER</a:t>
              </a:r>
              <a:endParaRPr lang="es-ES" dirty="0"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749501" y="3719336"/>
            <a:ext cx="3544072" cy="1985411"/>
            <a:chOff x="846162" y="1352191"/>
            <a:chExt cx="3289110" cy="2828552"/>
          </a:xfrm>
          <a:solidFill>
            <a:srgbClr val="00B0F0"/>
          </a:solidFill>
        </p:grpSpPr>
        <p:sp>
          <p:nvSpPr>
            <p:cNvPr id="9" name="Nube 8"/>
            <p:cNvSpPr>
              <a:spLocks/>
            </p:cNvSpPr>
            <p:nvPr/>
          </p:nvSpPr>
          <p:spPr>
            <a:xfrm>
              <a:off x="846162" y="1352191"/>
              <a:ext cx="3289110" cy="282855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uFillTx/>
              </a:endParaRPr>
            </a:p>
          </p:txBody>
        </p:sp>
        <p:sp>
          <p:nvSpPr>
            <p:cNvPr id="10" name="CuadroTexto 9"/>
            <p:cNvSpPr txBox="1">
              <a:spLocks/>
            </p:cNvSpPr>
            <p:nvPr/>
          </p:nvSpPr>
          <p:spPr>
            <a:xfrm>
              <a:off x="1105469" y="1812189"/>
              <a:ext cx="2770496" cy="2236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>
                  <a:uFillTx/>
                  <a:latin typeface="Century Gothic" panose="020B0502020202020204" pitchFamily="34" charset="0"/>
                </a:rPr>
                <a:t>SECTRETARY</a:t>
              </a:r>
              <a:r>
                <a:rPr lang="es-ES" sz="2400" dirty="0" smtClean="0">
                  <a:uFillTx/>
                  <a:latin typeface="Century Gothic" panose="020B0502020202020204" pitchFamily="34" charset="0"/>
                </a:rPr>
                <a:t> IS THE </a:t>
              </a:r>
              <a:r>
                <a:rPr lang="es-ES" sz="2400" b="1" dirty="0" smtClean="0">
                  <a:uFillTx/>
                  <a:latin typeface="Century Gothic" panose="020B0502020202020204" pitchFamily="34" charset="0"/>
                </a:rPr>
                <a:t>ONLY</a:t>
              </a:r>
              <a:r>
                <a:rPr lang="es-ES" sz="2400" dirty="0" smtClean="0">
                  <a:uFillTx/>
                  <a:latin typeface="Century Gothic" panose="020B0502020202020204" pitchFamily="34" charset="0"/>
                </a:rPr>
                <a:t> PERSON </a:t>
              </a:r>
              <a:r>
                <a:rPr lang="es-ES" sz="2400" b="1" dirty="0" smtClean="0">
                  <a:uFillTx/>
                  <a:latin typeface="Century Gothic" panose="020B0502020202020204" pitchFamily="34" charset="0"/>
                </a:rPr>
                <a:t>WRITTING</a:t>
              </a:r>
              <a:r>
                <a:rPr lang="es-ES" sz="2400" dirty="0" smtClean="0">
                  <a:uFillTx/>
                  <a:latin typeface="Century Gothic" panose="020B0502020202020204" pitchFamily="34" charset="0"/>
                </a:rPr>
                <a:t> THE </a:t>
              </a:r>
              <a:r>
                <a:rPr lang="es-ES" sz="2400" b="1" dirty="0" smtClean="0">
                  <a:uFillTx/>
                  <a:latin typeface="Century Gothic" panose="020B0502020202020204" pitchFamily="34" charset="0"/>
                </a:rPr>
                <a:t>ANSWERS</a:t>
              </a:r>
              <a:endParaRPr lang="es-ES" sz="2400" b="1" u="sng" dirty="0"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6226291" y="1238409"/>
            <a:ext cx="2346234" cy="1477328"/>
            <a:chOff x="8860649" y="1526865"/>
            <a:chExt cx="3128312" cy="1477328"/>
          </a:xfrm>
        </p:grpSpPr>
        <p:sp>
          <p:nvSpPr>
            <p:cNvPr id="12" name="Esquina doblada 11"/>
            <p:cNvSpPr>
              <a:spLocks/>
            </p:cNvSpPr>
            <p:nvPr/>
          </p:nvSpPr>
          <p:spPr>
            <a:xfrm>
              <a:off x="9730854" y="1583139"/>
              <a:ext cx="2258107" cy="1176501"/>
            </a:xfrm>
            <a:prstGeom prst="foldedCorner">
              <a:avLst/>
            </a:prstGeom>
            <a:solidFill>
              <a:srgbClr val="66FF33"/>
            </a:solidFill>
            <a:ln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uFillTx/>
              </a:endParaRPr>
            </a:p>
          </p:txBody>
        </p:sp>
        <p:sp>
          <p:nvSpPr>
            <p:cNvPr id="13" name="CuadroTexto 12"/>
            <p:cNvSpPr txBox="1">
              <a:spLocks/>
            </p:cNvSpPr>
            <p:nvPr/>
          </p:nvSpPr>
          <p:spPr>
            <a:xfrm>
              <a:off x="9773016" y="1526865"/>
              <a:ext cx="1916511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u="sng" dirty="0" smtClean="0">
                  <a:uFillTx/>
                  <a:latin typeface="Century Gothic" panose="020B0502020202020204" pitchFamily="34" charset="0"/>
                </a:rPr>
                <a:t>15 MIN</a:t>
              </a:r>
              <a:r>
                <a:rPr lang="es-ES" dirty="0" smtClean="0">
                  <a:uFillTx/>
                  <a:latin typeface="Century Gothic" panose="020B0502020202020204" pitchFamily="34" charset="0"/>
                </a:rPr>
                <a:t> TO READ AND ANSWER THE QUESTIONS</a:t>
              </a:r>
              <a:endParaRPr lang="es-ES" b="1" u="sng" dirty="0">
                <a:uFillTx/>
                <a:latin typeface="Century Gothic" panose="020B0502020202020204" pitchFamily="34" charset="0"/>
              </a:endParaRPr>
            </a:p>
          </p:txBody>
        </p:sp>
        <p:pic>
          <p:nvPicPr>
            <p:cNvPr id="14" name="Picture 2" descr="http://previews.123rf.com/images/hatza/hatza1204/hatza120400223/13194942-reloj-de-dibujo-de-color-rojo-Foto-de-archivo.jpg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13205" t="11985" r="12492" b="10677"/>
            <a:stretch/>
          </p:blipFill>
          <p:spPr bwMode="auto">
            <a:xfrm>
              <a:off x="8860649" y="1692322"/>
              <a:ext cx="861219" cy="896371"/>
            </a:xfrm>
            <a:prstGeom prst="rect">
              <a:avLst/>
            </a:prstGeom>
            <a:noFill/>
          </p:spPr>
        </p:pic>
      </p:grpSp>
      <p:pic>
        <p:nvPicPr>
          <p:cNvPr id="15" name="Picture 2" descr="http://vignette4.wikia.nocookie.net/whentheycry/images/a/af/Question_mark.png/revision/201206291636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1566" y="1700788"/>
            <a:ext cx="965159" cy="1286878"/>
          </a:xfrm>
          <a:prstGeom prst="rect">
            <a:avLst/>
          </a:prstGeom>
          <a:noFill/>
        </p:spPr>
      </p:pic>
      <p:sp>
        <p:nvSpPr>
          <p:cNvPr id="16" name="CuadroTexto 15"/>
          <p:cNvSpPr txBox="1">
            <a:spLocks/>
          </p:cNvSpPr>
          <p:nvPr/>
        </p:nvSpPr>
        <p:spPr>
          <a:xfrm>
            <a:off x="28791" y="6110852"/>
            <a:ext cx="9057934" cy="830997"/>
          </a:xfrm>
          <a:prstGeom prst="rect">
            <a:avLst/>
          </a:prstGeom>
          <a:solidFill>
            <a:srgbClr val="FF9999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400" b="1" u="sng" dirty="0" smtClean="0">
                <a:uFillTx/>
                <a:latin typeface="Century Gothic" panose="020B0502020202020204" pitchFamily="34" charset="0"/>
              </a:rPr>
              <a:t>ANSWERS</a:t>
            </a:r>
            <a:r>
              <a:rPr lang="es-ES" sz="2400" b="1" dirty="0" smtClean="0">
                <a:uFillTx/>
                <a:latin typeface="Century Gothic" panose="020B0502020202020204" pitchFamily="34" charset="0"/>
              </a:rPr>
              <a:t> WRITTEN BY </a:t>
            </a:r>
            <a:r>
              <a:rPr lang="es-ES" sz="2400" b="1" u="sng" dirty="0" smtClean="0">
                <a:uFillTx/>
                <a:latin typeface="Century Gothic" panose="020B0502020202020204" pitchFamily="34" charset="0"/>
              </a:rPr>
              <a:t>SECRETARY</a:t>
            </a:r>
            <a:r>
              <a:rPr lang="es-ES" sz="2400" b="1" dirty="0" smtClean="0">
                <a:uFillTx/>
                <a:latin typeface="Century Gothic" panose="020B0502020202020204" pitchFamily="34" charset="0"/>
              </a:rPr>
              <a:t> WILL BE </a:t>
            </a:r>
            <a:r>
              <a:rPr lang="es-ES" sz="2400" b="1" u="sng" dirty="0" smtClean="0">
                <a:uFillTx/>
                <a:latin typeface="Century Gothic" panose="020B0502020202020204" pitchFamily="34" charset="0"/>
              </a:rPr>
              <a:t>GIVEN</a:t>
            </a:r>
            <a:r>
              <a:rPr lang="es-ES" sz="2400" b="1" dirty="0" smtClean="0">
                <a:uFillTx/>
                <a:latin typeface="Century Gothic" panose="020B0502020202020204" pitchFamily="34" charset="0"/>
              </a:rPr>
              <a:t> TO ME AT THE </a:t>
            </a:r>
            <a:r>
              <a:rPr lang="es-ES" sz="2400" b="1" u="sng" dirty="0" smtClean="0">
                <a:uFillTx/>
                <a:latin typeface="Century Gothic" panose="020B0502020202020204" pitchFamily="34" charset="0"/>
              </a:rPr>
              <a:t>END</a:t>
            </a:r>
            <a:r>
              <a:rPr lang="es-ES" sz="2400" b="1" dirty="0" smtClean="0">
                <a:uFillTx/>
                <a:latin typeface="Century Gothic" panose="020B0502020202020204" pitchFamily="34" charset="0"/>
              </a:rPr>
              <a:t> OF THE CLASS.</a:t>
            </a:r>
            <a:endParaRPr lang="es-ES" sz="2400" dirty="0"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913</Words>
  <Application>Microsoft Office PowerPoint</Application>
  <PresentationFormat>Presentación en pantalla (4:3)</PresentationFormat>
  <Paragraphs>101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</vt:lpstr>
      <vt:lpstr>Tema de Office</vt:lpstr>
      <vt:lpstr>Working in groups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in groups</dc:title>
  <dc:creator>alumnotecno</dc:creator>
  <cp:lastModifiedBy>Pablo Lopez Pietsch</cp:lastModifiedBy>
  <cp:revision>2</cp:revision>
  <dcterms:created xsi:type="dcterms:W3CDTF">2016-07-07T10:03:50Z</dcterms:created>
  <dcterms:modified xsi:type="dcterms:W3CDTF">2016-10-04T19:35:09Z</dcterms:modified>
</cp:coreProperties>
</file>